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7" r:id="rId3"/>
    <p:sldId id="308" r:id="rId4"/>
    <p:sldId id="316" r:id="rId5"/>
    <p:sldId id="309" r:id="rId6"/>
    <p:sldId id="279" r:id="rId7"/>
    <p:sldId id="310" r:id="rId8"/>
    <p:sldId id="312" r:id="rId9"/>
    <p:sldId id="311" r:id="rId10"/>
    <p:sldId id="320" r:id="rId11"/>
    <p:sldId id="321" r:id="rId12"/>
    <p:sldId id="314" r:id="rId13"/>
    <p:sldId id="299" r:id="rId14"/>
    <p:sldId id="315" r:id="rId15"/>
    <p:sldId id="298" r:id="rId16"/>
    <p:sldId id="318" r:id="rId17"/>
    <p:sldId id="317" r:id="rId18"/>
    <p:sldId id="304" r:id="rId19"/>
    <p:sldId id="305" r:id="rId20"/>
    <p:sldId id="319" r:id="rId21"/>
    <p:sldId id="267" r:id="rId2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85" d="100"/>
          <a:sy n="85" d="100"/>
        </p:scale>
        <p:origin x="456" y="6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352C03-BCDA-4BC7-85D2-9B38C7A8790C}"/>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FDA43184-5BD5-489E-B87F-71F168BE84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66412C2-65C5-4D59-96BE-FAA42FAE0A18}"/>
              </a:ext>
            </a:extLst>
          </p:cNvPr>
          <p:cNvSpPr>
            <a:spLocks noGrp="1"/>
          </p:cNvSpPr>
          <p:nvPr>
            <p:ph type="dt" sz="half" idx="10"/>
          </p:nvPr>
        </p:nvSpPr>
        <p:spPr/>
        <p:txBody>
          <a:bodyPr/>
          <a:lstStyle/>
          <a:p>
            <a:fld id="{6E071419-228E-43B2-8A12-2C9C9D779713}" type="datetimeFigureOut">
              <a:rPr lang="cs-CZ" smtClean="0"/>
              <a:t>17.09.2023</a:t>
            </a:fld>
            <a:endParaRPr lang="cs-CZ"/>
          </a:p>
        </p:txBody>
      </p:sp>
      <p:sp>
        <p:nvSpPr>
          <p:cNvPr id="5" name="Zástupný symbol pro zápatí 4">
            <a:extLst>
              <a:ext uri="{FF2B5EF4-FFF2-40B4-BE49-F238E27FC236}">
                <a16:creationId xmlns:a16="http://schemas.microsoft.com/office/drawing/2014/main" id="{BA6A7D8A-ACF8-49D9-AEE1-8A85E9B47A9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296993B-E51A-4208-9D79-EA2BF8B671AB}"/>
              </a:ext>
            </a:extLst>
          </p:cNvPr>
          <p:cNvSpPr>
            <a:spLocks noGrp="1"/>
          </p:cNvSpPr>
          <p:nvPr>
            <p:ph type="sldNum" sz="quarter" idx="12"/>
          </p:nvPr>
        </p:nvSpPr>
        <p:spPr/>
        <p:txBody>
          <a:bodyPr/>
          <a:lstStyle/>
          <a:p>
            <a:fld id="{30E81402-629C-45D6-AE68-FF00FCBE7F90}" type="slidenum">
              <a:rPr lang="cs-CZ" smtClean="0"/>
              <a:t>‹#›</a:t>
            </a:fld>
            <a:endParaRPr lang="cs-CZ"/>
          </a:p>
        </p:txBody>
      </p:sp>
    </p:spTree>
    <p:extLst>
      <p:ext uri="{BB962C8B-B14F-4D97-AF65-F5344CB8AC3E}">
        <p14:creationId xmlns:p14="http://schemas.microsoft.com/office/powerpoint/2010/main" val="1901077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7B0A7A-DB12-4CDF-AA39-A2986856BF38}"/>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A0A5B93-7505-4D51-A673-7E865CB886DD}"/>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DEBA7C2-5ED5-416C-A28E-800D95734F9D}"/>
              </a:ext>
            </a:extLst>
          </p:cNvPr>
          <p:cNvSpPr>
            <a:spLocks noGrp="1"/>
          </p:cNvSpPr>
          <p:nvPr>
            <p:ph type="dt" sz="half" idx="10"/>
          </p:nvPr>
        </p:nvSpPr>
        <p:spPr/>
        <p:txBody>
          <a:bodyPr/>
          <a:lstStyle/>
          <a:p>
            <a:fld id="{6E071419-228E-43B2-8A12-2C9C9D779713}" type="datetimeFigureOut">
              <a:rPr lang="cs-CZ" smtClean="0"/>
              <a:t>17.09.2023</a:t>
            </a:fld>
            <a:endParaRPr lang="cs-CZ"/>
          </a:p>
        </p:txBody>
      </p:sp>
      <p:sp>
        <p:nvSpPr>
          <p:cNvPr id="5" name="Zástupný symbol pro zápatí 4">
            <a:extLst>
              <a:ext uri="{FF2B5EF4-FFF2-40B4-BE49-F238E27FC236}">
                <a16:creationId xmlns:a16="http://schemas.microsoft.com/office/drawing/2014/main" id="{2F685D4A-2E22-4A4E-88E7-C792285847A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5764E6F-972C-466B-8C6C-4A0349505951}"/>
              </a:ext>
            </a:extLst>
          </p:cNvPr>
          <p:cNvSpPr>
            <a:spLocks noGrp="1"/>
          </p:cNvSpPr>
          <p:nvPr>
            <p:ph type="sldNum" sz="quarter" idx="12"/>
          </p:nvPr>
        </p:nvSpPr>
        <p:spPr/>
        <p:txBody>
          <a:bodyPr/>
          <a:lstStyle/>
          <a:p>
            <a:fld id="{30E81402-629C-45D6-AE68-FF00FCBE7F90}" type="slidenum">
              <a:rPr lang="cs-CZ" smtClean="0"/>
              <a:t>‹#›</a:t>
            </a:fld>
            <a:endParaRPr lang="cs-CZ"/>
          </a:p>
        </p:txBody>
      </p:sp>
    </p:spTree>
    <p:extLst>
      <p:ext uri="{BB962C8B-B14F-4D97-AF65-F5344CB8AC3E}">
        <p14:creationId xmlns:p14="http://schemas.microsoft.com/office/powerpoint/2010/main" val="3705498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C123B16-11FD-4447-B82A-D9E9892766F0}"/>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57DCB39-0257-45E2-AE23-EE62061534F7}"/>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0C5A5C2-3FD1-4651-A2A4-47DF444D416B}"/>
              </a:ext>
            </a:extLst>
          </p:cNvPr>
          <p:cNvSpPr>
            <a:spLocks noGrp="1"/>
          </p:cNvSpPr>
          <p:nvPr>
            <p:ph type="dt" sz="half" idx="10"/>
          </p:nvPr>
        </p:nvSpPr>
        <p:spPr/>
        <p:txBody>
          <a:bodyPr/>
          <a:lstStyle/>
          <a:p>
            <a:fld id="{6E071419-228E-43B2-8A12-2C9C9D779713}" type="datetimeFigureOut">
              <a:rPr lang="cs-CZ" smtClean="0"/>
              <a:t>17.09.2023</a:t>
            </a:fld>
            <a:endParaRPr lang="cs-CZ"/>
          </a:p>
        </p:txBody>
      </p:sp>
      <p:sp>
        <p:nvSpPr>
          <p:cNvPr id="5" name="Zástupný symbol pro zápatí 4">
            <a:extLst>
              <a:ext uri="{FF2B5EF4-FFF2-40B4-BE49-F238E27FC236}">
                <a16:creationId xmlns:a16="http://schemas.microsoft.com/office/drawing/2014/main" id="{F32E7AEB-3BEE-41EB-801A-8C630FF5396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FB065DA-6D6E-4865-9705-760E926D47BC}"/>
              </a:ext>
            </a:extLst>
          </p:cNvPr>
          <p:cNvSpPr>
            <a:spLocks noGrp="1"/>
          </p:cNvSpPr>
          <p:nvPr>
            <p:ph type="sldNum" sz="quarter" idx="12"/>
          </p:nvPr>
        </p:nvSpPr>
        <p:spPr/>
        <p:txBody>
          <a:bodyPr/>
          <a:lstStyle/>
          <a:p>
            <a:fld id="{30E81402-629C-45D6-AE68-FF00FCBE7F90}" type="slidenum">
              <a:rPr lang="cs-CZ" smtClean="0"/>
              <a:t>‹#›</a:t>
            </a:fld>
            <a:endParaRPr lang="cs-CZ"/>
          </a:p>
        </p:txBody>
      </p:sp>
    </p:spTree>
    <p:extLst>
      <p:ext uri="{BB962C8B-B14F-4D97-AF65-F5344CB8AC3E}">
        <p14:creationId xmlns:p14="http://schemas.microsoft.com/office/powerpoint/2010/main" val="3254757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F18AB3-8FA5-4019-8C5A-D24C497A82F8}"/>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5B9A2056-4BC4-46DD-9470-FFB8C8C1BB97}"/>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B137F18-D4BF-4E18-B381-90FA36558FC2}"/>
              </a:ext>
            </a:extLst>
          </p:cNvPr>
          <p:cNvSpPr>
            <a:spLocks noGrp="1"/>
          </p:cNvSpPr>
          <p:nvPr>
            <p:ph type="dt" sz="half" idx="10"/>
          </p:nvPr>
        </p:nvSpPr>
        <p:spPr/>
        <p:txBody>
          <a:bodyPr/>
          <a:lstStyle/>
          <a:p>
            <a:fld id="{6E071419-228E-43B2-8A12-2C9C9D779713}" type="datetimeFigureOut">
              <a:rPr lang="cs-CZ" smtClean="0"/>
              <a:t>17.09.2023</a:t>
            </a:fld>
            <a:endParaRPr lang="cs-CZ"/>
          </a:p>
        </p:txBody>
      </p:sp>
      <p:sp>
        <p:nvSpPr>
          <p:cNvPr id="5" name="Zástupný symbol pro zápatí 4">
            <a:extLst>
              <a:ext uri="{FF2B5EF4-FFF2-40B4-BE49-F238E27FC236}">
                <a16:creationId xmlns:a16="http://schemas.microsoft.com/office/drawing/2014/main" id="{5B3FF9EC-AABF-47F6-8FF6-A9F51B63550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82CFDC7-4559-47CA-8B21-16538CECFCB9}"/>
              </a:ext>
            </a:extLst>
          </p:cNvPr>
          <p:cNvSpPr>
            <a:spLocks noGrp="1"/>
          </p:cNvSpPr>
          <p:nvPr>
            <p:ph type="sldNum" sz="quarter" idx="12"/>
          </p:nvPr>
        </p:nvSpPr>
        <p:spPr/>
        <p:txBody>
          <a:bodyPr/>
          <a:lstStyle/>
          <a:p>
            <a:fld id="{30E81402-629C-45D6-AE68-FF00FCBE7F90}" type="slidenum">
              <a:rPr lang="cs-CZ" smtClean="0"/>
              <a:t>‹#›</a:t>
            </a:fld>
            <a:endParaRPr lang="cs-CZ"/>
          </a:p>
        </p:txBody>
      </p:sp>
    </p:spTree>
    <p:extLst>
      <p:ext uri="{BB962C8B-B14F-4D97-AF65-F5344CB8AC3E}">
        <p14:creationId xmlns:p14="http://schemas.microsoft.com/office/powerpoint/2010/main" val="336835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6B05F7-E7C7-4042-B62B-976DD491E6B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194C7287-7E17-4976-8080-8397D1180D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2E312D75-1B64-4BCD-972F-6DEE7341D76E}"/>
              </a:ext>
            </a:extLst>
          </p:cNvPr>
          <p:cNvSpPr>
            <a:spLocks noGrp="1"/>
          </p:cNvSpPr>
          <p:nvPr>
            <p:ph type="dt" sz="half" idx="10"/>
          </p:nvPr>
        </p:nvSpPr>
        <p:spPr/>
        <p:txBody>
          <a:bodyPr/>
          <a:lstStyle/>
          <a:p>
            <a:fld id="{6E071419-228E-43B2-8A12-2C9C9D779713}" type="datetimeFigureOut">
              <a:rPr lang="cs-CZ" smtClean="0"/>
              <a:t>17.09.2023</a:t>
            </a:fld>
            <a:endParaRPr lang="cs-CZ"/>
          </a:p>
        </p:txBody>
      </p:sp>
      <p:sp>
        <p:nvSpPr>
          <p:cNvPr id="5" name="Zástupný symbol pro zápatí 4">
            <a:extLst>
              <a:ext uri="{FF2B5EF4-FFF2-40B4-BE49-F238E27FC236}">
                <a16:creationId xmlns:a16="http://schemas.microsoft.com/office/drawing/2014/main" id="{65C61BA5-47F1-447B-9070-9667DFBB0CB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B56A4FC-2DE6-4287-8D98-623BA5CB16B3}"/>
              </a:ext>
            </a:extLst>
          </p:cNvPr>
          <p:cNvSpPr>
            <a:spLocks noGrp="1"/>
          </p:cNvSpPr>
          <p:nvPr>
            <p:ph type="sldNum" sz="quarter" idx="12"/>
          </p:nvPr>
        </p:nvSpPr>
        <p:spPr/>
        <p:txBody>
          <a:bodyPr/>
          <a:lstStyle/>
          <a:p>
            <a:fld id="{30E81402-629C-45D6-AE68-FF00FCBE7F90}" type="slidenum">
              <a:rPr lang="cs-CZ" smtClean="0"/>
              <a:t>‹#›</a:t>
            </a:fld>
            <a:endParaRPr lang="cs-CZ"/>
          </a:p>
        </p:txBody>
      </p:sp>
    </p:spTree>
    <p:extLst>
      <p:ext uri="{BB962C8B-B14F-4D97-AF65-F5344CB8AC3E}">
        <p14:creationId xmlns:p14="http://schemas.microsoft.com/office/powerpoint/2010/main" val="268051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9880EC-3641-41E4-A8F7-A6F940C3EF35}"/>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FAF4E132-5473-4D03-865D-8543BEF923C0}"/>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200610B1-80BE-4C67-BE68-732FC6EDCE90}"/>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145AAF9-B0F8-4D94-933B-82D9FA300526}"/>
              </a:ext>
            </a:extLst>
          </p:cNvPr>
          <p:cNvSpPr>
            <a:spLocks noGrp="1"/>
          </p:cNvSpPr>
          <p:nvPr>
            <p:ph type="dt" sz="half" idx="10"/>
          </p:nvPr>
        </p:nvSpPr>
        <p:spPr/>
        <p:txBody>
          <a:bodyPr/>
          <a:lstStyle/>
          <a:p>
            <a:fld id="{6E071419-228E-43B2-8A12-2C9C9D779713}" type="datetimeFigureOut">
              <a:rPr lang="cs-CZ" smtClean="0"/>
              <a:t>17.09.2023</a:t>
            </a:fld>
            <a:endParaRPr lang="cs-CZ"/>
          </a:p>
        </p:txBody>
      </p:sp>
      <p:sp>
        <p:nvSpPr>
          <p:cNvPr id="6" name="Zástupný symbol pro zápatí 5">
            <a:extLst>
              <a:ext uri="{FF2B5EF4-FFF2-40B4-BE49-F238E27FC236}">
                <a16:creationId xmlns:a16="http://schemas.microsoft.com/office/drawing/2014/main" id="{B78F6B7A-CDCA-4EE1-9FE8-403819C3446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D27CA41-A664-4515-B167-AC9549A75637}"/>
              </a:ext>
            </a:extLst>
          </p:cNvPr>
          <p:cNvSpPr>
            <a:spLocks noGrp="1"/>
          </p:cNvSpPr>
          <p:nvPr>
            <p:ph type="sldNum" sz="quarter" idx="12"/>
          </p:nvPr>
        </p:nvSpPr>
        <p:spPr/>
        <p:txBody>
          <a:bodyPr/>
          <a:lstStyle/>
          <a:p>
            <a:fld id="{30E81402-629C-45D6-AE68-FF00FCBE7F90}" type="slidenum">
              <a:rPr lang="cs-CZ" smtClean="0"/>
              <a:t>‹#›</a:t>
            </a:fld>
            <a:endParaRPr lang="cs-CZ"/>
          </a:p>
        </p:txBody>
      </p:sp>
    </p:spTree>
    <p:extLst>
      <p:ext uri="{BB962C8B-B14F-4D97-AF65-F5344CB8AC3E}">
        <p14:creationId xmlns:p14="http://schemas.microsoft.com/office/powerpoint/2010/main" val="837732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9713B3-1686-45B4-8032-FE0B340BCBDA}"/>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2426DE9C-441D-4073-93EA-FD0C0E1D19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D334162B-D269-45B5-A70E-8AE6756C1D24}"/>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05A4A660-60A2-4A08-B880-A87B208E1B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8B40E000-5214-46EF-A233-D4CC60BEC834}"/>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48DA13B1-119E-46D5-9DB4-B262129B6DE7}"/>
              </a:ext>
            </a:extLst>
          </p:cNvPr>
          <p:cNvSpPr>
            <a:spLocks noGrp="1"/>
          </p:cNvSpPr>
          <p:nvPr>
            <p:ph type="dt" sz="half" idx="10"/>
          </p:nvPr>
        </p:nvSpPr>
        <p:spPr/>
        <p:txBody>
          <a:bodyPr/>
          <a:lstStyle/>
          <a:p>
            <a:fld id="{6E071419-228E-43B2-8A12-2C9C9D779713}" type="datetimeFigureOut">
              <a:rPr lang="cs-CZ" smtClean="0"/>
              <a:t>17.09.2023</a:t>
            </a:fld>
            <a:endParaRPr lang="cs-CZ"/>
          </a:p>
        </p:txBody>
      </p:sp>
      <p:sp>
        <p:nvSpPr>
          <p:cNvPr id="8" name="Zástupný symbol pro zápatí 7">
            <a:extLst>
              <a:ext uri="{FF2B5EF4-FFF2-40B4-BE49-F238E27FC236}">
                <a16:creationId xmlns:a16="http://schemas.microsoft.com/office/drawing/2014/main" id="{2AE2BB87-2719-4857-B6E9-36F8759A4EBB}"/>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951DA7A5-5C4E-41A9-9683-F025C6A808DC}"/>
              </a:ext>
            </a:extLst>
          </p:cNvPr>
          <p:cNvSpPr>
            <a:spLocks noGrp="1"/>
          </p:cNvSpPr>
          <p:nvPr>
            <p:ph type="sldNum" sz="quarter" idx="12"/>
          </p:nvPr>
        </p:nvSpPr>
        <p:spPr/>
        <p:txBody>
          <a:bodyPr/>
          <a:lstStyle/>
          <a:p>
            <a:fld id="{30E81402-629C-45D6-AE68-FF00FCBE7F90}" type="slidenum">
              <a:rPr lang="cs-CZ" smtClean="0"/>
              <a:t>‹#›</a:t>
            </a:fld>
            <a:endParaRPr lang="cs-CZ"/>
          </a:p>
        </p:txBody>
      </p:sp>
    </p:spTree>
    <p:extLst>
      <p:ext uri="{BB962C8B-B14F-4D97-AF65-F5344CB8AC3E}">
        <p14:creationId xmlns:p14="http://schemas.microsoft.com/office/powerpoint/2010/main" val="16168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69FFEC-6F36-4577-8BE6-C599A63674A7}"/>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14E4104F-762B-46CD-ACB1-978B3D8ABD05}"/>
              </a:ext>
            </a:extLst>
          </p:cNvPr>
          <p:cNvSpPr>
            <a:spLocks noGrp="1"/>
          </p:cNvSpPr>
          <p:nvPr>
            <p:ph type="dt" sz="half" idx="10"/>
          </p:nvPr>
        </p:nvSpPr>
        <p:spPr/>
        <p:txBody>
          <a:bodyPr/>
          <a:lstStyle/>
          <a:p>
            <a:fld id="{6E071419-228E-43B2-8A12-2C9C9D779713}" type="datetimeFigureOut">
              <a:rPr lang="cs-CZ" smtClean="0"/>
              <a:t>17.09.2023</a:t>
            </a:fld>
            <a:endParaRPr lang="cs-CZ"/>
          </a:p>
        </p:txBody>
      </p:sp>
      <p:sp>
        <p:nvSpPr>
          <p:cNvPr id="4" name="Zástupný symbol pro zápatí 3">
            <a:extLst>
              <a:ext uri="{FF2B5EF4-FFF2-40B4-BE49-F238E27FC236}">
                <a16:creationId xmlns:a16="http://schemas.microsoft.com/office/drawing/2014/main" id="{36140035-7DE5-4692-9614-6DB247460BBB}"/>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75D13B3-F3C0-4CDD-B4F4-E49C941FE4DD}"/>
              </a:ext>
            </a:extLst>
          </p:cNvPr>
          <p:cNvSpPr>
            <a:spLocks noGrp="1"/>
          </p:cNvSpPr>
          <p:nvPr>
            <p:ph type="sldNum" sz="quarter" idx="12"/>
          </p:nvPr>
        </p:nvSpPr>
        <p:spPr/>
        <p:txBody>
          <a:bodyPr/>
          <a:lstStyle/>
          <a:p>
            <a:fld id="{30E81402-629C-45D6-AE68-FF00FCBE7F90}" type="slidenum">
              <a:rPr lang="cs-CZ" smtClean="0"/>
              <a:t>‹#›</a:t>
            </a:fld>
            <a:endParaRPr lang="cs-CZ"/>
          </a:p>
        </p:txBody>
      </p:sp>
    </p:spTree>
    <p:extLst>
      <p:ext uri="{BB962C8B-B14F-4D97-AF65-F5344CB8AC3E}">
        <p14:creationId xmlns:p14="http://schemas.microsoft.com/office/powerpoint/2010/main" val="391415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04F2314-4638-4BD4-899E-E96250DF6D9E}"/>
              </a:ext>
            </a:extLst>
          </p:cNvPr>
          <p:cNvSpPr>
            <a:spLocks noGrp="1"/>
          </p:cNvSpPr>
          <p:nvPr>
            <p:ph type="dt" sz="half" idx="10"/>
          </p:nvPr>
        </p:nvSpPr>
        <p:spPr/>
        <p:txBody>
          <a:bodyPr/>
          <a:lstStyle/>
          <a:p>
            <a:fld id="{6E071419-228E-43B2-8A12-2C9C9D779713}" type="datetimeFigureOut">
              <a:rPr lang="cs-CZ" smtClean="0"/>
              <a:t>17.09.2023</a:t>
            </a:fld>
            <a:endParaRPr lang="cs-CZ"/>
          </a:p>
        </p:txBody>
      </p:sp>
      <p:sp>
        <p:nvSpPr>
          <p:cNvPr id="3" name="Zástupný symbol pro zápatí 2">
            <a:extLst>
              <a:ext uri="{FF2B5EF4-FFF2-40B4-BE49-F238E27FC236}">
                <a16:creationId xmlns:a16="http://schemas.microsoft.com/office/drawing/2014/main" id="{A72B96AD-5BC6-483B-BB56-A784B69E5CFC}"/>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03549103-08BF-4D2C-8696-77DF59ADE823}"/>
              </a:ext>
            </a:extLst>
          </p:cNvPr>
          <p:cNvSpPr>
            <a:spLocks noGrp="1"/>
          </p:cNvSpPr>
          <p:nvPr>
            <p:ph type="sldNum" sz="quarter" idx="12"/>
          </p:nvPr>
        </p:nvSpPr>
        <p:spPr/>
        <p:txBody>
          <a:bodyPr/>
          <a:lstStyle/>
          <a:p>
            <a:fld id="{30E81402-629C-45D6-AE68-FF00FCBE7F90}" type="slidenum">
              <a:rPr lang="cs-CZ" smtClean="0"/>
              <a:t>‹#›</a:t>
            </a:fld>
            <a:endParaRPr lang="cs-CZ"/>
          </a:p>
        </p:txBody>
      </p:sp>
    </p:spTree>
    <p:extLst>
      <p:ext uri="{BB962C8B-B14F-4D97-AF65-F5344CB8AC3E}">
        <p14:creationId xmlns:p14="http://schemas.microsoft.com/office/powerpoint/2010/main" val="87862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FA4863-3FBA-4328-AC5F-1450B7D161C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7EB5B375-6FCA-43ED-AB1C-F02F4E8DB7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CB4C8A0F-04FE-4CEC-8E22-3CF0DB797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A938A801-8049-49BC-A5D1-8E6EB70E2C58}"/>
              </a:ext>
            </a:extLst>
          </p:cNvPr>
          <p:cNvSpPr>
            <a:spLocks noGrp="1"/>
          </p:cNvSpPr>
          <p:nvPr>
            <p:ph type="dt" sz="half" idx="10"/>
          </p:nvPr>
        </p:nvSpPr>
        <p:spPr/>
        <p:txBody>
          <a:bodyPr/>
          <a:lstStyle/>
          <a:p>
            <a:fld id="{6E071419-228E-43B2-8A12-2C9C9D779713}" type="datetimeFigureOut">
              <a:rPr lang="cs-CZ" smtClean="0"/>
              <a:t>17.09.2023</a:t>
            </a:fld>
            <a:endParaRPr lang="cs-CZ"/>
          </a:p>
        </p:txBody>
      </p:sp>
      <p:sp>
        <p:nvSpPr>
          <p:cNvPr id="6" name="Zástupný symbol pro zápatí 5">
            <a:extLst>
              <a:ext uri="{FF2B5EF4-FFF2-40B4-BE49-F238E27FC236}">
                <a16:creationId xmlns:a16="http://schemas.microsoft.com/office/drawing/2014/main" id="{F5C07DE4-E46B-4833-B19B-DB655E56D3A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5877D78-6B9D-4C51-A665-870AF85E080E}"/>
              </a:ext>
            </a:extLst>
          </p:cNvPr>
          <p:cNvSpPr>
            <a:spLocks noGrp="1"/>
          </p:cNvSpPr>
          <p:nvPr>
            <p:ph type="sldNum" sz="quarter" idx="12"/>
          </p:nvPr>
        </p:nvSpPr>
        <p:spPr/>
        <p:txBody>
          <a:bodyPr/>
          <a:lstStyle/>
          <a:p>
            <a:fld id="{30E81402-629C-45D6-AE68-FF00FCBE7F90}" type="slidenum">
              <a:rPr lang="cs-CZ" smtClean="0"/>
              <a:t>‹#›</a:t>
            </a:fld>
            <a:endParaRPr lang="cs-CZ"/>
          </a:p>
        </p:txBody>
      </p:sp>
    </p:spTree>
    <p:extLst>
      <p:ext uri="{BB962C8B-B14F-4D97-AF65-F5344CB8AC3E}">
        <p14:creationId xmlns:p14="http://schemas.microsoft.com/office/powerpoint/2010/main" val="1326475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2A7351-976A-40EE-9192-A27EC2C785F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18545098-94B9-49C4-A004-7291EE57D1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64F400C2-3403-4EDF-8BF2-7B2D263F2F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98E57CD5-93E3-4634-B3F7-2EF11CF17A93}"/>
              </a:ext>
            </a:extLst>
          </p:cNvPr>
          <p:cNvSpPr>
            <a:spLocks noGrp="1"/>
          </p:cNvSpPr>
          <p:nvPr>
            <p:ph type="dt" sz="half" idx="10"/>
          </p:nvPr>
        </p:nvSpPr>
        <p:spPr/>
        <p:txBody>
          <a:bodyPr/>
          <a:lstStyle/>
          <a:p>
            <a:fld id="{6E071419-228E-43B2-8A12-2C9C9D779713}" type="datetimeFigureOut">
              <a:rPr lang="cs-CZ" smtClean="0"/>
              <a:t>17.09.2023</a:t>
            </a:fld>
            <a:endParaRPr lang="cs-CZ"/>
          </a:p>
        </p:txBody>
      </p:sp>
      <p:sp>
        <p:nvSpPr>
          <p:cNvPr id="6" name="Zástupný symbol pro zápatí 5">
            <a:extLst>
              <a:ext uri="{FF2B5EF4-FFF2-40B4-BE49-F238E27FC236}">
                <a16:creationId xmlns:a16="http://schemas.microsoft.com/office/drawing/2014/main" id="{D19029C1-DE84-41D0-A2AE-ADF833EB847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D07C306-23DC-47EF-9BEA-0D5152CB7E36}"/>
              </a:ext>
            </a:extLst>
          </p:cNvPr>
          <p:cNvSpPr>
            <a:spLocks noGrp="1"/>
          </p:cNvSpPr>
          <p:nvPr>
            <p:ph type="sldNum" sz="quarter" idx="12"/>
          </p:nvPr>
        </p:nvSpPr>
        <p:spPr/>
        <p:txBody>
          <a:bodyPr/>
          <a:lstStyle/>
          <a:p>
            <a:fld id="{30E81402-629C-45D6-AE68-FF00FCBE7F90}" type="slidenum">
              <a:rPr lang="cs-CZ" smtClean="0"/>
              <a:t>‹#›</a:t>
            </a:fld>
            <a:endParaRPr lang="cs-CZ"/>
          </a:p>
        </p:txBody>
      </p:sp>
    </p:spTree>
    <p:extLst>
      <p:ext uri="{BB962C8B-B14F-4D97-AF65-F5344CB8AC3E}">
        <p14:creationId xmlns:p14="http://schemas.microsoft.com/office/powerpoint/2010/main" val="3202706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CF744DC-738F-41F7-B634-6534299CEB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00D9999D-4646-4417-BD14-A85A67CB14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977335A-B560-4362-B792-B4D4F80AD2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71419-228E-43B2-8A12-2C9C9D779713}" type="datetimeFigureOut">
              <a:rPr lang="cs-CZ" smtClean="0"/>
              <a:t>17.09.2023</a:t>
            </a:fld>
            <a:endParaRPr lang="cs-CZ"/>
          </a:p>
        </p:txBody>
      </p:sp>
      <p:sp>
        <p:nvSpPr>
          <p:cNvPr id="5" name="Zástupný symbol pro zápatí 4">
            <a:extLst>
              <a:ext uri="{FF2B5EF4-FFF2-40B4-BE49-F238E27FC236}">
                <a16:creationId xmlns:a16="http://schemas.microsoft.com/office/drawing/2014/main" id="{9648BB10-4706-4BE5-8FDF-7369C4205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F41487D-8B26-488C-B7FB-81CE695B53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81402-629C-45D6-AE68-FF00FCBE7F90}" type="slidenum">
              <a:rPr lang="cs-CZ" smtClean="0"/>
              <a:t>‹#›</a:t>
            </a:fld>
            <a:endParaRPr lang="cs-CZ"/>
          </a:p>
        </p:txBody>
      </p:sp>
    </p:spTree>
    <p:extLst>
      <p:ext uri="{BB962C8B-B14F-4D97-AF65-F5344CB8AC3E}">
        <p14:creationId xmlns:p14="http://schemas.microsoft.com/office/powerpoint/2010/main" val="4197391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13.jp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mailto:jiri.klokocka@fa.cvut.cz"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AFE9DE-C4B4-45F0-8824-CCD129E83969}"/>
              </a:ext>
            </a:extLst>
          </p:cNvPr>
          <p:cNvSpPr>
            <a:spLocks noChangeArrowheads="1"/>
          </p:cNvSpPr>
          <p:nvPr/>
        </p:nvSpPr>
        <p:spPr bwMode="auto">
          <a:xfrm>
            <a:off x="744072" y="2397949"/>
            <a:ext cx="1036319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3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STUDIO KLOKOČKA – Institute </a:t>
            </a:r>
            <a:r>
              <a:rPr kumimoji="0" lang="cs-CZ" altLang="cs-CZ" sz="32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of</a:t>
            </a:r>
            <a:r>
              <a:rPr kumimoji="0" lang="cs-CZ" altLang="cs-CZ" sz="3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Urban </a:t>
            </a:r>
            <a:r>
              <a:rPr kumimoji="0" lang="cs-CZ" altLang="cs-CZ" sz="32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Planning</a:t>
            </a:r>
            <a:br>
              <a:rPr kumimoji="0" lang="cs-CZ" altLang="cs-CZ" sz="3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cs-CZ" altLang="cs-CZ" sz="3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cs-CZ" altLang="cs-CZ" sz="32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semester</a:t>
            </a:r>
            <a:r>
              <a:rPr kumimoji="0" lang="cs-CZ" altLang="cs-CZ" sz="3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1 / 2023-2024</a:t>
            </a:r>
            <a:br>
              <a:rPr kumimoji="0" lang="cs-CZ" altLang="cs-CZ" sz="3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br>
              <a:rPr kumimoji="0" lang="cs-CZ" altLang="cs-CZ" sz="3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cs-CZ" altLang="cs-CZ" sz="3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Jiří Klokočka (B) </a:t>
            </a:r>
          </a:p>
        </p:txBody>
      </p:sp>
    </p:spTree>
    <p:extLst>
      <p:ext uri="{BB962C8B-B14F-4D97-AF65-F5344CB8AC3E}">
        <p14:creationId xmlns:p14="http://schemas.microsoft.com/office/powerpoint/2010/main" val="127918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1E68D69-1CA9-4F4E-ACBD-04C2E712CC41}"/>
              </a:ext>
            </a:extLst>
          </p:cNvPr>
          <p:cNvSpPr txBox="1"/>
          <p:nvPr/>
        </p:nvSpPr>
        <p:spPr>
          <a:xfrm>
            <a:off x="896471" y="1030941"/>
            <a:ext cx="8247529" cy="369332"/>
          </a:xfrm>
          <a:prstGeom prst="rect">
            <a:avLst/>
          </a:prstGeom>
          <a:noFill/>
        </p:spPr>
        <p:txBody>
          <a:bodyPr wrap="square" rtlCol="0">
            <a:spAutoFit/>
          </a:bodyPr>
          <a:lstStyle/>
          <a:p>
            <a:endParaRPr lang="cs-CZ" dirty="0"/>
          </a:p>
        </p:txBody>
      </p:sp>
      <p:pic>
        <p:nvPicPr>
          <p:cNvPr id="4" name="Obrázek 3">
            <a:extLst>
              <a:ext uri="{FF2B5EF4-FFF2-40B4-BE49-F238E27FC236}">
                <a16:creationId xmlns:a16="http://schemas.microsoft.com/office/drawing/2014/main" id="{00033DCD-7F5B-4617-9166-E66699EBA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121" y="1201271"/>
            <a:ext cx="7530871" cy="5648153"/>
          </a:xfrm>
          <a:prstGeom prst="rect">
            <a:avLst/>
          </a:prstGeom>
        </p:spPr>
      </p:pic>
      <p:sp>
        <p:nvSpPr>
          <p:cNvPr id="5" name="TextovéPole 4">
            <a:extLst>
              <a:ext uri="{FF2B5EF4-FFF2-40B4-BE49-F238E27FC236}">
                <a16:creationId xmlns:a16="http://schemas.microsoft.com/office/drawing/2014/main" id="{33ADADCC-0C05-40D4-BD0B-E03F05CDDB17}"/>
              </a:ext>
            </a:extLst>
          </p:cNvPr>
          <p:cNvSpPr txBox="1"/>
          <p:nvPr/>
        </p:nvSpPr>
        <p:spPr>
          <a:xfrm>
            <a:off x="1390368" y="603882"/>
            <a:ext cx="9779655" cy="707886"/>
          </a:xfrm>
          <a:prstGeom prst="rect">
            <a:avLst/>
          </a:prstGeom>
          <a:noFill/>
        </p:spPr>
        <p:txBody>
          <a:bodyPr wrap="square" rtlCol="0">
            <a:spAutoFit/>
          </a:bodyPr>
          <a:lstStyle/>
          <a:p>
            <a:r>
              <a:rPr lang="cs-CZ" sz="4000" b="1" dirty="0">
                <a:solidFill>
                  <a:srgbClr val="FF0000"/>
                </a:solidFill>
              </a:rPr>
              <a:t>ASSIGNMENT 1 – STRUCTURAL PLAN TÁBOR</a:t>
            </a:r>
            <a:endParaRPr lang="cs-CZ" dirty="0"/>
          </a:p>
        </p:txBody>
      </p:sp>
    </p:spTree>
    <p:extLst>
      <p:ext uri="{BB962C8B-B14F-4D97-AF65-F5344CB8AC3E}">
        <p14:creationId xmlns:p14="http://schemas.microsoft.com/office/powerpoint/2010/main" val="3431182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1E68D69-1CA9-4F4E-ACBD-04C2E712CC41}"/>
              </a:ext>
            </a:extLst>
          </p:cNvPr>
          <p:cNvSpPr txBox="1"/>
          <p:nvPr/>
        </p:nvSpPr>
        <p:spPr>
          <a:xfrm>
            <a:off x="896471" y="1030941"/>
            <a:ext cx="8247529" cy="369332"/>
          </a:xfrm>
          <a:prstGeom prst="rect">
            <a:avLst/>
          </a:prstGeom>
          <a:noFill/>
        </p:spPr>
        <p:txBody>
          <a:bodyPr wrap="square" rtlCol="0">
            <a:spAutoFit/>
          </a:bodyPr>
          <a:lstStyle/>
          <a:p>
            <a:endParaRPr lang="cs-CZ" dirty="0"/>
          </a:p>
        </p:txBody>
      </p:sp>
      <p:pic>
        <p:nvPicPr>
          <p:cNvPr id="9" name="Obrázek 8">
            <a:extLst>
              <a:ext uri="{FF2B5EF4-FFF2-40B4-BE49-F238E27FC236}">
                <a16:creationId xmlns:a16="http://schemas.microsoft.com/office/drawing/2014/main" id="{6EF98041-E973-460D-A468-D41854171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931" y="-93944"/>
            <a:ext cx="7533135" cy="7104344"/>
          </a:xfrm>
          <a:prstGeom prst="rect">
            <a:avLst/>
          </a:prstGeom>
        </p:spPr>
      </p:pic>
    </p:spTree>
    <p:extLst>
      <p:ext uri="{BB962C8B-B14F-4D97-AF65-F5344CB8AC3E}">
        <p14:creationId xmlns:p14="http://schemas.microsoft.com/office/powerpoint/2010/main" val="1405773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1E68D69-1CA9-4F4E-ACBD-04C2E712CC41}"/>
              </a:ext>
            </a:extLst>
          </p:cNvPr>
          <p:cNvSpPr txBox="1"/>
          <p:nvPr/>
        </p:nvSpPr>
        <p:spPr>
          <a:xfrm>
            <a:off x="896471" y="1030941"/>
            <a:ext cx="8247529" cy="369332"/>
          </a:xfrm>
          <a:prstGeom prst="rect">
            <a:avLst/>
          </a:prstGeom>
          <a:noFill/>
        </p:spPr>
        <p:txBody>
          <a:bodyPr wrap="square" rtlCol="0">
            <a:spAutoFit/>
          </a:bodyPr>
          <a:lstStyle/>
          <a:p>
            <a:endParaRPr lang="cs-CZ" dirty="0"/>
          </a:p>
        </p:txBody>
      </p:sp>
      <p:sp>
        <p:nvSpPr>
          <p:cNvPr id="4" name="TextovéPole 3">
            <a:extLst>
              <a:ext uri="{FF2B5EF4-FFF2-40B4-BE49-F238E27FC236}">
                <a16:creationId xmlns:a16="http://schemas.microsoft.com/office/drawing/2014/main" id="{4E84F207-E142-4116-B593-EDC9C7DB8C8D}"/>
              </a:ext>
            </a:extLst>
          </p:cNvPr>
          <p:cNvSpPr txBox="1"/>
          <p:nvPr/>
        </p:nvSpPr>
        <p:spPr>
          <a:xfrm>
            <a:off x="1578627" y="603882"/>
            <a:ext cx="9034745" cy="707886"/>
          </a:xfrm>
          <a:prstGeom prst="rect">
            <a:avLst/>
          </a:prstGeom>
          <a:noFill/>
        </p:spPr>
        <p:txBody>
          <a:bodyPr wrap="square" rtlCol="0">
            <a:spAutoFit/>
          </a:bodyPr>
          <a:lstStyle/>
          <a:p>
            <a:r>
              <a:rPr lang="cs-CZ" sz="4000" b="1" dirty="0">
                <a:solidFill>
                  <a:srgbClr val="FF0000"/>
                </a:solidFill>
              </a:rPr>
              <a:t>ZADÁNÍ 2 – PRAHA, SLATINY</a:t>
            </a:r>
            <a:endParaRPr lang="cs-CZ" dirty="0"/>
          </a:p>
        </p:txBody>
      </p:sp>
      <p:sp>
        <p:nvSpPr>
          <p:cNvPr id="3" name="TextovéPole 2">
            <a:extLst>
              <a:ext uri="{FF2B5EF4-FFF2-40B4-BE49-F238E27FC236}">
                <a16:creationId xmlns:a16="http://schemas.microsoft.com/office/drawing/2014/main" id="{812715B8-CACB-482A-A89D-9F17B956E8D9}"/>
              </a:ext>
            </a:extLst>
          </p:cNvPr>
          <p:cNvSpPr txBox="1"/>
          <p:nvPr/>
        </p:nvSpPr>
        <p:spPr>
          <a:xfrm>
            <a:off x="896471" y="1541929"/>
            <a:ext cx="10542494" cy="5632311"/>
          </a:xfrm>
          <a:prstGeom prst="rect">
            <a:avLst/>
          </a:prstGeom>
          <a:noFill/>
        </p:spPr>
        <p:txBody>
          <a:bodyPr wrap="square" rtlCol="0">
            <a:spAutoFit/>
          </a:bodyPr>
          <a:lstStyle/>
          <a:p>
            <a:r>
              <a:rPr lang="en-US" sz="3600" dirty="0"/>
              <a:t>Even in a big city like Prague, there are a number of places, enclaves, which, although they are close to the center, are isolated from the city, both physically and mentally, emotionally. They are often called the "inner periphery". These places hide a whole range of possibilities for future development (or "non-development"). We will deal with this topic at the </a:t>
            </a:r>
            <a:r>
              <a:rPr lang="en-US" sz="3600" dirty="0" err="1"/>
              <a:t>Slatiny</a:t>
            </a:r>
            <a:r>
              <a:rPr lang="en-US" sz="3600" dirty="0"/>
              <a:t> location in Prague 10.</a:t>
            </a:r>
          </a:p>
          <a:p>
            <a:endParaRPr lang="en-US" sz="3600" dirty="0"/>
          </a:p>
          <a:p>
            <a:endParaRPr lang="cs-CZ" sz="3600" dirty="0"/>
          </a:p>
        </p:txBody>
      </p:sp>
    </p:spTree>
    <p:extLst>
      <p:ext uri="{BB962C8B-B14F-4D97-AF65-F5344CB8AC3E}">
        <p14:creationId xmlns:p14="http://schemas.microsoft.com/office/powerpoint/2010/main" val="3690591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DECB1E3-22E0-44C6-85EA-98059779C3C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621907"/>
            <a:ext cx="12192000" cy="5614186"/>
          </a:xfrm>
          <a:prstGeom prst="rect">
            <a:avLst/>
          </a:prstGeom>
        </p:spPr>
      </p:pic>
      <p:sp>
        <p:nvSpPr>
          <p:cNvPr id="4" name="Obdélník 3">
            <a:extLst>
              <a:ext uri="{FF2B5EF4-FFF2-40B4-BE49-F238E27FC236}">
                <a16:creationId xmlns:a16="http://schemas.microsoft.com/office/drawing/2014/main" id="{B38159EF-A785-47E4-813D-87A7B2D09B26}"/>
              </a:ext>
            </a:extLst>
          </p:cNvPr>
          <p:cNvSpPr/>
          <p:nvPr/>
        </p:nvSpPr>
        <p:spPr>
          <a:xfrm>
            <a:off x="6598024" y="3429000"/>
            <a:ext cx="2061882" cy="145676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24696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1E68D69-1CA9-4F4E-ACBD-04C2E712CC41}"/>
              </a:ext>
            </a:extLst>
          </p:cNvPr>
          <p:cNvSpPr txBox="1"/>
          <p:nvPr/>
        </p:nvSpPr>
        <p:spPr>
          <a:xfrm>
            <a:off x="896471" y="1030941"/>
            <a:ext cx="8247529" cy="369332"/>
          </a:xfrm>
          <a:prstGeom prst="rect">
            <a:avLst/>
          </a:prstGeom>
          <a:noFill/>
        </p:spPr>
        <p:txBody>
          <a:bodyPr wrap="square" rtlCol="0">
            <a:spAutoFit/>
          </a:bodyPr>
          <a:lstStyle/>
          <a:p>
            <a:endParaRPr lang="cs-CZ" dirty="0"/>
          </a:p>
        </p:txBody>
      </p:sp>
      <p:pic>
        <p:nvPicPr>
          <p:cNvPr id="4" name="Obrázek 3">
            <a:extLst>
              <a:ext uri="{FF2B5EF4-FFF2-40B4-BE49-F238E27FC236}">
                <a16:creationId xmlns:a16="http://schemas.microsoft.com/office/drawing/2014/main" id="{63607B92-9753-4FCC-BA52-A7FF6F9A441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727739"/>
            <a:ext cx="12192000" cy="5402522"/>
          </a:xfrm>
          <a:prstGeom prst="rect">
            <a:avLst/>
          </a:prstGeom>
        </p:spPr>
      </p:pic>
      <p:sp>
        <p:nvSpPr>
          <p:cNvPr id="5" name="Obdélník 4">
            <a:extLst>
              <a:ext uri="{FF2B5EF4-FFF2-40B4-BE49-F238E27FC236}">
                <a16:creationId xmlns:a16="http://schemas.microsoft.com/office/drawing/2014/main" id="{D90776F1-A894-401F-AB4C-F289C27A7A54}"/>
              </a:ext>
            </a:extLst>
          </p:cNvPr>
          <p:cNvSpPr/>
          <p:nvPr/>
        </p:nvSpPr>
        <p:spPr>
          <a:xfrm>
            <a:off x="3460376" y="1927412"/>
            <a:ext cx="5199530" cy="389964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84093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853B5-FA9F-4873-AEDC-81CDCA3690B0}"/>
              </a:ext>
            </a:extLst>
          </p:cNvPr>
          <p:cNvSpPr/>
          <p:nvPr/>
        </p:nvSpPr>
        <p:spPr>
          <a:xfrm>
            <a:off x="1494164" y="1124744"/>
            <a:ext cx="9586210" cy="4524315"/>
          </a:xfrm>
          <a:prstGeom prst="rect">
            <a:avLst/>
          </a:prstGeom>
        </p:spPr>
        <p:txBody>
          <a:bodyPr wrap="square">
            <a:spAutoFit/>
          </a:bodyPr>
          <a:lstStyle/>
          <a:p>
            <a:r>
              <a:rPr lang="en-US" sz="3200" b="1" dirty="0" err="1"/>
              <a:t>Slatiny</a:t>
            </a:r>
            <a:r>
              <a:rPr lang="en-US" sz="3200" b="1" dirty="0"/>
              <a:t> belongs to one of the localities that is considered in more detail as part of the preparation of the Metropolitan Plan.</a:t>
            </a:r>
            <a:endParaRPr lang="nl-BE" sz="3200" dirty="0"/>
          </a:p>
          <a:p>
            <a:r>
              <a:rPr lang="en-US" sz="3200" dirty="0"/>
              <a:t>Due to their location, terrain configuration, important infrastructures delimiting their space, they are an isolated enclave, including in a social sense. Together with the wider surroundings, forming the "inner periphery", they are an ideal laboratory for formulating an urban vision of the transformation of this urban unit.</a:t>
            </a:r>
            <a:endParaRPr lang="nl-BE" sz="3200" dirty="0"/>
          </a:p>
        </p:txBody>
      </p:sp>
    </p:spTree>
    <p:extLst>
      <p:ext uri="{BB962C8B-B14F-4D97-AF65-F5344CB8AC3E}">
        <p14:creationId xmlns:p14="http://schemas.microsoft.com/office/powerpoint/2010/main" val="247713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9C8C5A-EB7E-483D-B3FF-BF7BEE24E9E6}"/>
              </a:ext>
            </a:extLst>
          </p:cNvPr>
          <p:cNvSpPr/>
          <p:nvPr/>
        </p:nvSpPr>
        <p:spPr>
          <a:xfrm>
            <a:off x="1548534" y="492923"/>
            <a:ext cx="9818713" cy="5740033"/>
          </a:xfrm>
          <a:prstGeom prst="rect">
            <a:avLst/>
          </a:prstGeom>
        </p:spPr>
        <p:txBody>
          <a:bodyPr wrap="square">
            <a:spAutoFit/>
          </a:bodyPr>
          <a:lstStyle/>
          <a:p>
            <a:pPr>
              <a:spcAft>
                <a:spcPts val="300"/>
              </a:spcAft>
            </a:pPr>
            <a:r>
              <a:rPr lang="en-US" sz="3200" b="1" dirty="0"/>
              <a:t>In what direction should the vision of similar hybrid territories be formulated?</a:t>
            </a:r>
            <a:endParaRPr lang="nl-BE" sz="3200" b="1" dirty="0"/>
          </a:p>
          <a:p>
            <a:pPr marL="342900" lvl="0" indent="-342900">
              <a:spcAft>
                <a:spcPts val="300"/>
              </a:spcAft>
              <a:buFont typeface="Arial" panose="020B0604020202020204" pitchFamily="34" charset="0"/>
              <a:buChar char="•"/>
            </a:pPr>
            <a:r>
              <a:rPr lang="en-US" sz="3200" dirty="0"/>
              <a:t>preserve the unique character?</a:t>
            </a:r>
          </a:p>
          <a:p>
            <a:pPr marL="342900" lvl="0" indent="-342900">
              <a:spcAft>
                <a:spcPts val="300"/>
              </a:spcAft>
              <a:buFont typeface="Arial" panose="020B0604020202020204" pitchFamily="34" charset="0"/>
              <a:buChar char="•"/>
            </a:pPr>
            <a:r>
              <a:rPr lang="en-US" sz="3200" dirty="0"/>
              <a:t>structure the territory with the classic typology of city blocks?</a:t>
            </a:r>
          </a:p>
          <a:p>
            <a:pPr marL="342900" lvl="0" indent="-342900">
              <a:spcAft>
                <a:spcPts val="300"/>
              </a:spcAft>
              <a:buFont typeface="Arial" panose="020B0604020202020204" pitchFamily="34" charset="0"/>
              <a:buChar char="•"/>
            </a:pPr>
            <a:r>
              <a:rPr lang="en-US" sz="3200" dirty="0"/>
              <a:t>to be inspired by the spatial context and let the territory merge with the surroundings?</a:t>
            </a:r>
          </a:p>
          <a:p>
            <a:pPr marL="342900" lvl="0" indent="-342900">
              <a:spcAft>
                <a:spcPts val="300"/>
              </a:spcAft>
              <a:buFont typeface="Arial" panose="020B0604020202020204" pitchFamily="34" charset="0"/>
              <a:buChar char="•"/>
            </a:pPr>
            <a:r>
              <a:rPr lang="en-US" sz="3200" dirty="0"/>
              <a:t>develop new concepts for a specific situation?</a:t>
            </a:r>
          </a:p>
          <a:p>
            <a:pPr marL="342900" lvl="0" indent="-342900">
              <a:spcAft>
                <a:spcPts val="300"/>
              </a:spcAft>
              <a:buFont typeface="Arial" panose="020B0604020202020204" pitchFamily="34" charset="0"/>
              <a:buChar char="•"/>
            </a:pPr>
            <a:r>
              <a:rPr lang="en-US" sz="3200" dirty="0"/>
              <a:t>design a radically new city of the future?</a:t>
            </a:r>
          </a:p>
          <a:p>
            <a:pPr marL="342900" lvl="0" indent="-342900">
              <a:spcAft>
                <a:spcPts val="300"/>
              </a:spcAft>
              <a:buFont typeface="Arial" panose="020B0604020202020204" pitchFamily="34" charset="0"/>
              <a:buChar char="•"/>
            </a:pPr>
            <a:r>
              <a:rPr lang="en-US" sz="3200" dirty="0"/>
              <a:t>how to optimize the availability of territory - infrastructure</a:t>
            </a:r>
            <a:endParaRPr lang="nl-BE" sz="3200" dirty="0"/>
          </a:p>
        </p:txBody>
      </p:sp>
    </p:spTree>
    <p:extLst>
      <p:ext uri="{BB962C8B-B14F-4D97-AF65-F5344CB8AC3E}">
        <p14:creationId xmlns:p14="http://schemas.microsoft.com/office/powerpoint/2010/main" val="201831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1FAC0E7-567D-43D9-9388-B3018F981C8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60857" y="-190556"/>
            <a:ext cx="5112568" cy="723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7206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1B153A0D-A61A-4E9D-86F5-0C532D9AC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59" y="0"/>
            <a:ext cx="3508411" cy="4670612"/>
          </a:xfrm>
          <a:prstGeom prst="rect">
            <a:avLst/>
          </a:prstGeom>
        </p:spPr>
      </p:pic>
      <p:pic>
        <p:nvPicPr>
          <p:cNvPr id="9" name="Obrázek 8">
            <a:extLst>
              <a:ext uri="{FF2B5EF4-FFF2-40B4-BE49-F238E27FC236}">
                <a16:creationId xmlns:a16="http://schemas.microsoft.com/office/drawing/2014/main" id="{508A7EFE-CF85-4E33-9930-96F2760D0AA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096000" y="117212"/>
            <a:ext cx="5852085" cy="3594175"/>
          </a:xfrm>
          <a:prstGeom prst="rect">
            <a:avLst/>
          </a:prstGeom>
        </p:spPr>
      </p:pic>
      <p:pic>
        <p:nvPicPr>
          <p:cNvPr id="4" name="Obrázek 3">
            <a:extLst>
              <a:ext uri="{FF2B5EF4-FFF2-40B4-BE49-F238E27FC236}">
                <a16:creationId xmlns:a16="http://schemas.microsoft.com/office/drawing/2014/main" id="{FF940C8F-CD22-444A-9F58-742664430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1670" y="2821898"/>
            <a:ext cx="2922165" cy="3943543"/>
          </a:xfrm>
          <a:prstGeom prst="rect">
            <a:avLst/>
          </a:prstGeom>
        </p:spPr>
      </p:pic>
    </p:spTree>
    <p:extLst>
      <p:ext uri="{BB962C8B-B14F-4D97-AF65-F5344CB8AC3E}">
        <p14:creationId xmlns:p14="http://schemas.microsoft.com/office/powerpoint/2010/main" val="3898623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346EE49-CC30-4D1E-8F84-BF8EE2E309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350" y="114300"/>
            <a:ext cx="8115300" cy="6629400"/>
          </a:xfrm>
          <a:prstGeom prst="rect">
            <a:avLst/>
          </a:prstGeom>
        </p:spPr>
      </p:pic>
    </p:spTree>
    <p:extLst>
      <p:ext uri="{BB962C8B-B14F-4D97-AF65-F5344CB8AC3E}">
        <p14:creationId xmlns:p14="http://schemas.microsoft.com/office/powerpoint/2010/main" val="3550412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014596D-0370-4814-9D35-44AB0D82F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434" y="0"/>
            <a:ext cx="6901132" cy="6858000"/>
          </a:xfrm>
          <a:prstGeom prst="rect">
            <a:avLst/>
          </a:prstGeom>
        </p:spPr>
      </p:pic>
    </p:spTree>
    <p:extLst>
      <p:ext uri="{BB962C8B-B14F-4D97-AF65-F5344CB8AC3E}">
        <p14:creationId xmlns:p14="http://schemas.microsoft.com/office/powerpoint/2010/main" val="1666935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0980B8E-721E-4A6F-8921-D5CC8201FABF}"/>
              </a:ext>
            </a:extLst>
          </p:cNvPr>
          <p:cNvSpPr txBox="1"/>
          <p:nvPr/>
        </p:nvSpPr>
        <p:spPr>
          <a:xfrm>
            <a:off x="2474259" y="2097741"/>
            <a:ext cx="9654988" cy="3046988"/>
          </a:xfrm>
          <a:prstGeom prst="rect">
            <a:avLst/>
          </a:prstGeom>
          <a:noFill/>
        </p:spPr>
        <p:txBody>
          <a:bodyPr wrap="square" rtlCol="0">
            <a:spAutoFit/>
          </a:bodyPr>
          <a:lstStyle/>
          <a:p>
            <a:r>
              <a:rPr lang="cs-CZ" sz="3200" b="1" cap="small" dirty="0">
                <a:solidFill>
                  <a:srgbClr val="FF0000"/>
                </a:solidFill>
              </a:rPr>
              <a:t>COOPERATION, CONSULTATION AND SUPPORT</a:t>
            </a:r>
          </a:p>
          <a:p>
            <a:endParaRPr lang="cs-CZ" sz="3200" b="1" cap="small" dirty="0">
              <a:solidFill>
                <a:srgbClr val="FF0000"/>
              </a:solidFill>
            </a:endParaRPr>
          </a:p>
          <a:p>
            <a:pPr marL="457200" lvl="0" indent="-457200">
              <a:buFont typeface="Arial" panose="020B0604020202020204" pitchFamily="34" charset="0"/>
              <a:buChar char="•"/>
            </a:pPr>
            <a:r>
              <a:rPr lang="cs-CZ" sz="3200" dirty="0" err="1"/>
              <a:t>Intercommunale</a:t>
            </a:r>
            <a:r>
              <a:rPr lang="cs-CZ" sz="3200" dirty="0"/>
              <a:t> </a:t>
            </a:r>
            <a:r>
              <a:rPr lang="cs-CZ" sz="3200" dirty="0" err="1"/>
              <a:t>Leiedal</a:t>
            </a:r>
            <a:r>
              <a:rPr lang="cs-CZ" sz="3200" dirty="0"/>
              <a:t> (IPR </a:t>
            </a:r>
            <a:r>
              <a:rPr lang="cs-CZ" sz="3200" dirty="0" err="1"/>
              <a:t>Kortrijk</a:t>
            </a:r>
            <a:r>
              <a:rPr lang="cs-CZ" sz="3200" dirty="0"/>
              <a:t>, </a:t>
            </a:r>
            <a:r>
              <a:rPr lang="cs-CZ" sz="3200" dirty="0" err="1"/>
              <a:t>Belgium</a:t>
            </a:r>
            <a:r>
              <a:rPr lang="cs-CZ" sz="3200" dirty="0"/>
              <a:t>)</a:t>
            </a:r>
          </a:p>
          <a:p>
            <a:pPr marL="457200" lvl="0" indent="-457200">
              <a:buFont typeface="Arial" panose="020B0604020202020204" pitchFamily="34" charset="0"/>
              <a:buChar char="•"/>
            </a:pPr>
            <a:r>
              <a:rPr lang="cs-CZ" sz="3200" dirty="0"/>
              <a:t>FA KU </a:t>
            </a:r>
            <a:r>
              <a:rPr lang="cs-CZ" sz="3200" dirty="0" err="1"/>
              <a:t>Leuven</a:t>
            </a:r>
            <a:r>
              <a:rPr lang="cs-CZ" sz="3200" dirty="0"/>
              <a:t> (</a:t>
            </a:r>
            <a:r>
              <a:rPr lang="cs-CZ" sz="3200" dirty="0" err="1"/>
              <a:t>Belgium</a:t>
            </a:r>
            <a:r>
              <a:rPr lang="cs-CZ" sz="3200" dirty="0"/>
              <a:t>)</a:t>
            </a:r>
          </a:p>
          <a:p>
            <a:pPr marL="457200" lvl="0" indent="-457200">
              <a:buFont typeface="Arial" panose="020B0604020202020204" pitchFamily="34" charset="0"/>
              <a:buChar char="•"/>
            </a:pPr>
            <a:r>
              <a:rPr lang="cs-CZ" sz="3200" dirty="0"/>
              <a:t>EU </a:t>
            </a:r>
            <a:r>
              <a:rPr lang="cs-CZ" sz="3200" dirty="0" err="1"/>
              <a:t>Brussels</a:t>
            </a:r>
            <a:r>
              <a:rPr lang="cs-CZ" sz="3200" dirty="0"/>
              <a:t> – New </a:t>
            </a:r>
            <a:r>
              <a:rPr lang="cs-CZ" sz="3200" dirty="0" err="1"/>
              <a:t>European</a:t>
            </a:r>
            <a:r>
              <a:rPr lang="cs-CZ" sz="3200" dirty="0"/>
              <a:t> </a:t>
            </a:r>
            <a:r>
              <a:rPr lang="cs-CZ" sz="3200" dirty="0" err="1"/>
              <a:t>Bauhaus</a:t>
            </a:r>
            <a:r>
              <a:rPr lang="cs-CZ" sz="3200" dirty="0"/>
              <a:t> (</a:t>
            </a:r>
            <a:r>
              <a:rPr lang="cs-CZ" sz="3200" dirty="0" err="1"/>
              <a:t>Belgium</a:t>
            </a:r>
            <a:r>
              <a:rPr lang="cs-CZ" sz="3200" dirty="0"/>
              <a:t>)</a:t>
            </a:r>
          </a:p>
          <a:p>
            <a:endParaRPr lang="cs-CZ" sz="3200" dirty="0"/>
          </a:p>
        </p:txBody>
      </p:sp>
    </p:spTree>
    <p:extLst>
      <p:ext uri="{BB962C8B-B14F-4D97-AF65-F5344CB8AC3E}">
        <p14:creationId xmlns:p14="http://schemas.microsoft.com/office/powerpoint/2010/main" val="3746584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BC254E5-B35E-4DB6-A21D-5DFE44E4EB63}"/>
              </a:ext>
            </a:extLst>
          </p:cNvPr>
          <p:cNvSpPr txBox="1"/>
          <p:nvPr/>
        </p:nvSpPr>
        <p:spPr>
          <a:xfrm>
            <a:off x="770965" y="879455"/>
            <a:ext cx="10694894" cy="4721101"/>
          </a:xfrm>
          <a:prstGeom prst="rect">
            <a:avLst/>
          </a:prstGeom>
          <a:noFill/>
        </p:spPr>
        <p:txBody>
          <a:bodyPr wrap="square" rtlCol="0">
            <a:spAutoFit/>
          </a:bodyPr>
          <a:lstStyle/>
          <a:p>
            <a:pPr lvl="0" algn="ctr" fontAlgn="base">
              <a:lnSpc>
                <a:spcPct val="107000"/>
              </a:lnSpc>
              <a:spcBef>
                <a:spcPct val="0"/>
              </a:spcBef>
              <a:spcAft>
                <a:spcPts val="800"/>
              </a:spcAft>
            </a:pPr>
            <a:r>
              <a:rPr lang="cs-CZ" sz="2400" b="1" cap="all" dirty="0">
                <a:solidFill>
                  <a:srgbClr val="000000"/>
                </a:solidFill>
                <a:latin typeface="Arial"/>
                <a:ea typeface="Calibri" panose="020F0502020204030204" pitchFamily="34" charset="0"/>
                <a:cs typeface="Times New Roman" panose="02020603050405020304" pitchFamily="18" charset="0"/>
              </a:rPr>
              <a:t>STUDIO KLOKOČKA – Institute </a:t>
            </a:r>
            <a:r>
              <a:rPr lang="cs-CZ" sz="2400" b="1" cap="all" dirty="0" err="1">
                <a:solidFill>
                  <a:srgbClr val="000000"/>
                </a:solidFill>
                <a:latin typeface="Arial"/>
                <a:ea typeface="Calibri" panose="020F0502020204030204" pitchFamily="34" charset="0"/>
                <a:cs typeface="Times New Roman" panose="02020603050405020304" pitchFamily="18" charset="0"/>
              </a:rPr>
              <a:t>of</a:t>
            </a:r>
            <a:r>
              <a:rPr lang="cs-CZ" sz="2400" b="1" cap="all" dirty="0">
                <a:solidFill>
                  <a:srgbClr val="000000"/>
                </a:solidFill>
                <a:latin typeface="Arial"/>
                <a:ea typeface="Calibri" panose="020F0502020204030204" pitchFamily="34" charset="0"/>
                <a:cs typeface="Times New Roman" panose="02020603050405020304" pitchFamily="18" charset="0"/>
              </a:rPr>
              <a:t> Urban </a:t>
            </a:r>
            <a:r>
              <a:rPr lang="cs-CZ" sz="2400" b="1" cap="all" dirty="0" err="1">
                <a:solidFill>
                  <a:srgbClr val="000000"/>
                </a:solidFill>
                <a:latin typeface="Arial"/>
                <a:ea typeface="Calibri" panose="020F0502020204030204" pitchFamily="34" charset="0"/>
                <a:cs typeface="Times New Roman" panose="02020603050405020304" pitchFamily="18" charset="0"/>
              </a:rPr>
              <a:t>Planning</a:t>
            </a:r>
            <a:r>
              <a:rPr lang="cs-CZ" sz="2400" b="1" cap="all" dirty="0">
                <a:solidFill>
                  <a:srgbClr val="000000"/>
                </a:solidFill>
                <a:latin typeface="Arial"/>
                <a:ea typeface="Calibri" panose="020F0502020204030204" pitchFamily="34" charset="0"/>
                <a:cs typeface="Times New Roman" panose="02020603050405020304" pitchFamily="18" charset="0"/>
              </a:rPr>
              <a:t> AND DESIGN</a:t>
            </a:r>
            <a:br>
              <a:rPr lang="cs-CZ" sz="2400" b="1" cap="all" dirty="0">
                <a:solidFill>
                  <a:srgbClr val="000000"/>
                </a:solidFill>
                <a:latin typeface="Arial"/>
                <a:ea typeface="Calibri" panose="020F0502020204030204" pitchFamily="34" charset="0"/>
                <a:cs typeface="Times New Roman" panose="02020603050405020304" pitchFamily="18" charset="0"/>
              </a:rPr>
            </a:br>
            <a:endParaRPr lang="cs-CZ" sz="2400" b="1" dirty="0">
              <a:solidFill>
                <a:srgbClr val="000000"/>
              </a:solidFill>
              <a:latin typeface="Arial"/>
              <a:ea typeface="Calibri" panose="020F0502020204030204" pitchFamily="34" charset="0"/>
              <a:cs typeface="Times New Roman" panose="02020603050405020304" pitchFamily="18" charset="0"/>
            </a:endParaRPr>
          </a:p>
          <a:p>
            <a:pPr lvl="0" algn="ctr" fontAlgn="base">
              <a:lnSpc>
                <a:spcPct val="107000"/>
              </a:lnSpc>
              <a:spcBef>
                <a:spcPct val="0"/>
              </a:spcBef>
              <a:spcAft>
                <a:spcPts val="800"/>
              </a:spcAft>
            </a:pPr>
            <a:endParaRPr lang="cs-CZ" b="1" dirty="0">
              <a:solidFill>
                <a:srgbClr val="000000"/>
              </a:solidFill>
              <a:latin typeface="Arial"/>
              <a:ea typeface="Calibri" panose="020F0502020204030204" pitchFamily="34" charset="0"/>
              <a:cs typeface="Times New Roman" panose="02020603050405020304" pitchFamily="18" charset="0"/>
            </a:endParaRPr>
          </a:p>
          <a:p>
            <a:pPr lvl="0" algn="ctr" fontAlgn="base">
              <a:lnSpc>
                <a:spcPct val="107000"/>
              </a:lnSpc>
              <a:spcBef>
                <a:spcPct val="0"/>
              </a:spcBef>
              <a:spcAft>
                <a:spcPts val="800"/>
              </a:spcAft>
            </a:pPr>
            <a:endParaRPr lang="cs-CZ" b="1" dirty="0">
              <a:solidFill>
                <a:srgbClr val="000000"/>
              </a:solidFill>
              <a:latin typeface="Arial"/>
              <a:ea typeface="Calibri" panose="020F0502020204030204" pitchFamily="34" charset="0"/>
              <a:cs typeface="Times New Roman" panose="02020603050405020304" pitchFamily="18" charset="0"/>
            </a:endParaRPr>
          </a:p>
          <a:p>
            <a:pPr lvl="0" algn="ctr" fontAlgn="base">
              <a:lnSpc>
                <a:spcPct val="107000"/>
              </a:lnSpc>
              <a:spcBef>
                <a:spcPct val="0"/>
              </a:spcBef>
              <a:spcAft>
                <a:spcPts val="800"/>
              </a:spcAft>
            </a:pPr>
            <a:endParaRPr lang="cs-CZ" b="1" dirty="0">
              <a:solidFill>
                <a:srgbClr val="000000"/>
              </a:solidFill>
              <a:latin typeface="Arial"/>
              <a:ea typeface="Calibri" panose="020F0502020204030204" pitchFamily="34" charset="0"/>
              <a:cs typeface="Times New Roman" panose="02020603050405020304" pitchFamily="18" charset="0"/>
            </a:endParaRPr>
          </a:p>
          <a:p>
            <a:pPr lvl="0" fontAlgn="base">
              <a:lnSpc>
                <a:spcPct val="107000"/>
              </a:lnSpc>
              <a:spcBef>
                <a:spcPct val="0"/>
              </a:spcBef>
              <a:spcAft>
                <a:spcPts val="800"/>
              </a:spcAft>
            </a:pPr>
            <a:r>
              <a:rPr lang="cs-CZ" sz="2400" b="1" dirty="0">
                <a:solidFill>
                  <a:srgbClr val="000000"/>
                </a:solidFill>
                <a:latin typeface="Arial"/>
                <a:ea typeface="Calibri" panose="020F0502020204030204" pitchFamily="34" charset="0"/>
                <a:cs typeface="Times New Roman" panose="02020603050405020304" pitchFamily="18" charset="0"/>
              </a:rPr>
              <a:t>Jiri Klokočka, </a:t>
            </a:r>
            <a:r>
              <a:rPr lang="cs-CZ" sz="2400" dirty="0">
                <a:solidFill>
                  <a:srgbClr val="000000"/>
                </a:solidFill>
                <a:latin typeface="Arial"/>
                <a:ea typeface="Calibri" panose="020F0502020204030204" pitchFamily="34" charset="0"/>
                <a:cs typeface="Times New Roman" panose="02020603050405020304" pitchFamily="18" charset="0"/>
              </a:rPr>
              <a:t>doc. </a:t>
            </a:r>
            <a:r>
              <a:rPr lang="cs-CZ" sz="2400" dirty="0" err="1">
                <a:solidFill>
                  <a:srgbClr val="000000"/>
                </a:solidFill>
                <a:latin typeface="Arial"/>
                <a:ea typeface="Calibri" panose="020F0502020204030204" pitchFamily="34" charset="0"/>
                <a:cs typeface="Times New Roman" panose="02020603050405020304" pitchFamily="18" charset="0"/>
              </a:rPr>
              <a:t>Ing.arch</a:t>
            </a:r>
            <a:r>
              <a:rPr lang="cs-CZ" sz="2400" dirty="0">
                <a:solidFill>
                  <a:srgbClr val="000000"/>
                </a:solidFill>
                <a:latin typeface="Arial"/>
                <a:ea typeface="Calibri" panose="020F0502020204030204" pitchFamily="34" charset="0"/>
                <a:cs typeface="Times New Roman" panose="02020603050405020304" pitchFamily="18" charset="0"/>
              </a:rPr>
              <a:t>., </a:t>
            </a:r>
            <a:r>
              <a:rPr lang="cs-CZ" sz="2400" dirty="0" err="1">
                <a:solidFill>
                  <a:srgbClr val="000000"/>
                </a:solidFill>
                <a:latin typeface="Arial"/>
                <a:ea typeface="Calibri" panose="020F0502020204030204" pitchFamily="34" charset="0"/>
                <a:cs typeface="Times New Roman" panose="02020603050405020304" pitchFamily="18" charset="0"/>
              </a:rPr>
              <a:t>Akad.arch</a:t>
            </a:r>
            <a:r>
              <a:rPr lang="cs-CZ" sz="2400" dirty="0">
                <a:solidFill>
                  <a:srgbClr val="000000"/>
                </a:solidFill>
                <a:latin typeface="Arial"/>
                <a:ea typeface="Calibri" panose="020F0502020204030204" pitchFamily="34" charset="0"/>
                <a:cs typeface="Times New Roman" panose="02020603050405020304" pitchFamily="18" charset="0"/>
              </a:rPr>
              <a:t>., Ir. (B) - </a:t>
            </a:r>
            <a:r>
              <a:rPr lang="cs-CZ" sz="2400" dirty="0">
                <a:solidFill>
                  <a:srgbClr val="000000"/>
                </a:solidFill>
                <a:latin typeface="Arial"/>
                <a:ea typeface="Calibri" panose="020F0502020204030204" pitchFamily="34" charset="0"/>
                <a:cs typeface="Times New Roman" panose="02020603050405020304" pitchFamily="18" charset="0"/>
                <a:hlinkClick r:id="rId2"/>
              </a:rPr>
              <a:t>jiri.klokocka@fa.cvut.cz</a:t>
            </a:r>
            <a:endParaRPr lang="cs-CZ" sz="2400" dirty="0">
              <a:solidFill>
                <a:srgbClr val="000000"/>
              </a:solidFill>
              <a:latin typeface="Arial"/>
              <a:ea typeface="Calibri" panose="020F0502020204030204" pitchFamily="34" charset="0"/>
              <a:cs typeface="Times New Roman" panose="02020603050405020304" pitchFamily="18" charset="0"/>
            </a:endParaRPr>
          </a:p>
          <a:p>
            <a:pPr lvl="0" fontAlgn="base">
              <a:lnSpc>
                <a:spcPct val="107000"/>
              </a:lnSpc>
              <a:spcBef>
                <a:spcPct val="0"/>
              </a:spcBef>
              <a:spcAft>
                <a:spcPts val="800"/>
              </a:spcAft>
            </a:pPr>
            <a:endParaRPr lang="cs-CZ" dirty="0">
              <a:solidFill>
                <a:srgbClr val="000000"/>
              </a:solidFill>
              <a:latin typeface="Arial"/>
              <a:ea typeface="Calibri" panose="020F0502020204030204" pitchFamily="34" charset="0"/>
              <a:cs typeface="Times New Roman" panose="02020603050405020304" pitchFamily="18" charset="0"/>
            </a:endParaRPr>
          </a:p>
          <a:p>
            <a:pPr lvl="0" fontAlgn="base">
              <a:lnSpc>
                <a:spcPct val="107000"/>
              </a:lnSpc>
              <a:spcBef>
                <a:spcPct val="0"/>
              </a:spcBef>
              <a:spcAft>
                <a:spcPts val="800"/>
              </a:spcAft>
            </a:pPr>
            <a:endParaRPr lang="cs-CZ" dirty="0">
              <a:solidFill>
                <a:srgbClr val="000000"/>
              </a:solidFill>
              <a:latin typeface="Arial"/>
              <a:ea typeface="Calibri" panose="020F0502020204030204" pitchFamily="34" charset="0"/>
              <a:cs typeface="Times New Roman" panose="02020603050405020304" pitchFamily="18" charset="0"/>
            </a:endParaRPr>
          </a:p>
          <a:p>
            <a:pPr lvl="0" fontAlgn="base">
              <a:lnSpc>
                <a:spcPct val="107000"/>
              </a:lnSpc>
              <a:spcBef>
                <a:spcPct val="0"/>
              </a:spcBef>
              <a:spcAft>
                <a:spcPts val="800"/>
              </a:spcAft>
            </a:pPr>
            <a:endParaRPr lang="cs-CZ" dirty="0">
              <a:solidFill>
                <a:srgbClr val="000000"/>
              </a:solidFill>
              <a:latin typeface="Arial"/>
              <a:ea typeface="Calibri" panose="020F0502020204030204" pitchFamily="34" charset="0"/>
              <a:cs typeface="Times New Roman" panose="02020603050405020304" pitchFamily="18" charset="0"/>
            </a:endParaRPr>
          </a:p>
          <a:p>
            <a:pPr lvl="0" fontAlgn="base">
              <a:lnSpc>
                <a:spcPct val="107000"/>
              </a:lnSpc>
              <a:spcBef>
                <a:spcPct val="0"/>
              </a:spcBef>
              <a:spcAft>
                <a:spcPts val="800"/>
              </a:spcAft>
            </a:pPr>
            <a:r>
              <a:rPr lang="cs-CZ" dirty="0">
                <a:solidFill>
                  <a:srgbClr val="000000"/>
                </a:solidFill>
                <a:latin typeface="Arial"/>
                <a:ea typeface="Calibri" panose="020F0502020204030204" pitchFamily="34" charset="0"/>
                <a:cs typeface="Times New Roman" panose="02020603050405020304" pitchFamily="18" charset="0"/>
              </a:rPr>
              <a:t>INFO: </a:t>
            </a:r>
            <a:r>
              <a:rPr lang="en-US" b="1" dirty="0">
                <a:solidFill>
                  <a:srgbClr val="000000"/>
                </a:solidFill>
                <a:latin typeface="Arial"/>
                <a:ea typeface="Calibri" panose="020F0502020204030204" pitchFamily="34" charset="0"/>
                <a:cs typeface="Times New Roman" panose="02020603050405020304" pitchFamily="18" charset="0"/>
              </a:rPr>
              <a:t>Monday 18.9.2023, at 5:00 p.m. and Thursday 21.9.2023, at 2:00 p.m.</a:t>
            </a:r>
            <a:r>
              <a:rPr lang="cs-CZ" dirty="0">
                <a:solidFill>
                  <a:srgbClr val="000000"/>
                </a:solidFill>
                <a:latin typeface="Arial"/>
                <a:ea typeface="Calibri" panose="020F0502020204030204" pitchFamily="34" charset="0"/>
                <a:cs typeface="Times New Roman" panose="02020603050405020304" pitchFamily="18" charset="0"/>
              </a:rPr>
              <a:t>, studio  </a:t>
            </a:r>
            <a:r>
              <a:rPr lang="cs-CZ" sz="5400" dirty="0">
                <a:solidFill>
                  <a:srgbClr val="000000"/>
                </a:solidFill>
                <a:latin typeface="Arial"/>
                <a:ea typeface="Calibri" panose="020F0502020204030204" pitchFamily="34" charset="0"/>
                <a:cs typeface="Times New Roman" panose="02020603050405020304" pitchFamily="18" charset="0"/>
              </a:rPr>
              <a:t>643</a:t>
            </a:r>
            <a:endParaRPr lang="cs-CZ" dirty="0"/>
          </a:p>
        </p:txBody>
      </p:sp>
    </p:spTree>
    <p:extLst>
      <p:ext uri="{BB962C8B-B14F-4D97-AF65-F5344CB8AC3E}">
        <p14:creationId xmlns:p14="http://schemas.microsoft.com/office/powerpoint/2010/main" val="1371822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65BA6C2-8C0A-48B1-95D6-FE42824B4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752" y="677493"/>
            <a:ext cx="5880847" cy="5588199"/>
          </a:xfrm>
          <a:prstGeom prst="rect">
            <a:avLst/>
          </a:prstGeom>
        </p:spPr>
      </p:pic>
    </p:spTree>
    <p:extLst>
      <p:ext uri="{BB962C8B-B14F-4D97-AF65-F5344CB8AC3E}">
        <p14:creationId xmlns:p14="http://schemas.microsoft.com/office/powerpoint/2010/main" val="1719215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EEA395A-C8A4-482F-85D8-31C035A45A97}"/>
              </a:ext>
            </a:extLst>
          </p:cNvPr>
          <p:cNvSpPr txBox="1"/>
          <p:nvPr/>
        </p:nvSpPr>
        <p:spPr>
          <a:xfrm>
            <a:off x="2617695" y="797510"/>
            <a:ext cx="8211670" cy="5693866"/>
          </a:xfrm>
          <a:prstGeom prst="rect">
            <a:avLst/>
          </a:prstGeom>
          <a:noFill/>
        </p:spPr>
        <p:txBody>
          <a:bodyPr wrap="square" rtlCol="0">
            <a:spAutoFit/>
          </a:bodyPr>
          <a:lstStyle/>
          <a:p>
            <a:pPr lvl="0"/>
            <a:r>
              <a:rPr lang="en-US" sz="2800" b="1" dirty="0"/>
              <a:t>General sustainability</a:t>
            </a:r>
          </a:p>
          <a:p>
            <a:pPr lvl="0"/>
            <a:r>
              <a:rPr lang="en-US" sz="2800" b="1" dirty="0"/>
              <a:t>Climate warming</a:t>
            </a:r>
          </a:p>
          <a:p>
            <a:pPr lvl="0"/>
            <a:r>
              <a:rPr lang="en-US" sz="2800" b="1" dirty="0"/>
              <a:t>Energy self-sufficiency</a:t>
            </a:r>
          </a:p>
          <a:p>
            <a:pPr lvl="0"/>
            <a:r>
              <a:rPr lang="en-US" sz="2800" b="1" dirty="0"/>
              <a:t>Recyclable city</a:t>
            </a:r>
          </a:p>
          <a:p>
            <a:pPr lvl="0"/>
            <a:r>
              <a:rPr lang="en-US" sz="2800" b="1" dirty="0"/>
              <a:t>Layering of functions in buildings</a:t>
            </a:r>
          </a:p>
          <a:p>
            <a:pPr lvl="0"/>
            <a:r>
              <a:rPr lang="en-US" sz="2800" b="1" dirty="0"/>
              <a:t>Layering of functions in the city – the hybrid city</a:t>
            </a:r>
          </a:p>
          <a:p>
            <a:pPr lvl="0"/>
            <a:r>
              <a:rPr lang="en-US" sz="2800" b="1" dirty="0"/>
              <a:t>Stratification of industrial zones</a:t>
            </a:r>
          </a:p>
          <a:p>
            <a:pPr lvl="0"/>
            <a:r>
              <a:rPr lang="en-US" sz="2800" b="1" dirty="0"/>
              <a:t>Transport</a:t>
            </a:r>
          </a:p>
          <a:p>
            <a:pPr lvl="0"/>
            <a:r>
              <a:rPr lang="en-US" sz="2800" b="1" dirty="0"/>
              <a:t>Smart Cities</a:t>
            </a:r>
          </a:p>
          <a:p>
            <a:pPr lvl="0"/>
            <a:r>
              <a:rPr lang="en-US" sz="2800" b="1" dirty="0"/>
              <a:t>Open city (social dimension)</a:t>
            </a:r>
          </a:p>
          <a:p>
            <a:pPr lvl="0"/>
            <a:r>
              <a:rPr lang="en-US" sz="2800" b="1" dirty="0"/>
              <a:t>Fifteen</a:t>
            </a:r>
            <a:r>
              <a:rPr lang="cs-CZ" sz="2800" b="1" dirty="0"/>
              <a:t>-</a:t>
            </a:r>
            <a:r>
              <a:rPr lang="en-US" sz="2800" b="1" dirty="0"/>
              <a:t>minute</a:t>
            </a:r>
            <a:r>
              <a:rPr lang="cs-CZ" sz="2800" b="1" dirty="0"/>
              <a:t>-</a:t>
            </a:r>
            <a:r>
              <a:rPr lang="en-US" sz="2800" b="1" dirty="0"/>
              <a:t>city</a:t>
            </a:r>
          </a:p>
          <a:p>
            <a:pPr lvl="0"/>
            <a:r>
              <a:rPr lang="en-US" sz="2800" b="1" dirty="0"/>
              <a:t>European dimension</a:t>
            </a:r>
          </a:p>
          <a:p>
            <a:pPr lvl="0"/>
            <a:endParaRPr lang="en-US" sz="2800" b="1" dirty="0"/>
          </a:p>
        </p:txBody>
      </p:sp>
    </p:spTree>
    <p:extLst>
      <p:ext uri="{BB962C8B-B14F-4D97-AF65-F5344CB8AC3E}">
        <p14:creationId xmlns:p14="http://schemas.microsoft.com/office/powerpoint/2010/main" val="566388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E1DE34B-D791-49A3-A5DE-F90E1D9E976C}"/>
              </a:ext>
            </a:extLst>
          </p:cNvPr>
          <p:cNvSpPr txBox="1"/>
          <p:nvPr/>
        </p:nvSpPr>
        <p:spPr>
          <a:xfrm>
            <a:off x="1004047" y="1838288"/>
            <a:ext cx="10309412" cy="2862322"/>
          </a:xfrm>
          <a:prstGeom prst="rect">
            <a:avLst/>
          </a:prstGeom>
          <a:noFill/>
        </p:spPr>
        <p:txBody>
          <a:bodyPr wrap="square" rtlCol="0">
            <a:spAutoFit/>
          </a:bodyPr>
          <a:lstStyle/>
          <a:p>
            <a:r>
              <a:rPr lang="en-US" sz="3600" dirty="0"/>
              <a:t>These topics will determine the overall approach to the semester project, in thinking about the future of the city, from analysis to design.</a:t>
            </a:r>
            <a:br>
              <a:rPr lang="cs-CZ" sz="3600" dirty="0"/>
            </a:br>
            <a:r>
              <a:rPr lang="en-US" sz="3600" dirty="0"/>
              <a:t>We will be a kind of urban planning laboratory. This means we will think and design in alternatives.</a:t>
            </a:r>
            <a:endParaRPr lang="cs-CZ" sz="3600" dirty="0"/>
          </a:p>
        </p:txBody>
      </p:sp>
    </p:spTree>
    <p:extLst>
      <p:ext uri="{BB962C8B-B14F-4D97-AF65-F5344CB8AC3E}">
        <p14:creationId xmlns:p14="http://schemas.microsoft.com/office/powerpoint/2010/main" val="4064465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1E68D69-1CA9-4F4E-ACBD-04C2E712CC41}"/>
              </a:ext>
            </a:extLst>
          </p:cNvPr>
          <p:cNvSpPr txBox="1"/>
          <p:nvPr/>
        </p:nvSpPr>
        <p:spPr>
          <a:xfrm>
            <a:off x="896471" y="1030941"/>
            <a:ext cx="8247529" cy="369332"/>
          </a:xfrm>
          <a:prstGeom prst="rect">
            <a:avLst/>
          </a:prstGeom>
          <a:noFill/>
        </p:spPr>
        <p:txBody>
          <a:bodyPr wrap="square" rtlCol="0">
            <a:spAutoFit/>
          </a:bodyPr>
          <a:lstStyle/>
          <a:p>
            <a:endParaRPr lang="cs-CZ" dirty="0"/>
          </a:p>
        </p:txBody>
      </p:sp>
      <p:sp>
        <p:nvSpPr>
          <p:cNvPr id="3" name="TextovéPole 2">
            <a:extLst>
              <a:ext uri="{FF2B5EF4-FFF2-40B4-BE49-F238E27FC236}">
                <a16:creationId xmlns:a16="http://schemas.microsoft.com/office/drawing/2014/main" id="{528C7157-476D-4AE0-8E2F-002E7CDA115C}"/>
              </a:ext>
            </a:extLst>
          </p:cNvPr>
          <p:cNvSpPr txBox="1"/>
          <p:nvPr/>
        </p:nvSpPr>
        <p:spPr>
          <a:xfrm>
            <a:off x="1390368" y="603882"/>
            <a:ext cx="9779655" cy="707886"/>
          </a:xfrm>
          <a:prstGeom prst="rect">
            <a:avLst/>
          </a:prstGeom>
          <a:noFill/>
        </p:spPr>
        <p:txBody>
          <a:bodyPr wrap="square" rtlCol="0">
            <a:spAutoFit/>
          </a:bodyPr>
          <a:lstStyle/>
          <a:p>
            <a:r>
              <a:rPr lang="cs-CZ" sz="4000" b="1" dirty="0">
                <a:solidFill>
                  <a:srgbClr val="FF0000"/>
                </a:solidFill>
              </a:rPr>
              <a:t>ASSIGNMENT 1 – STRUCTURAL PLAN TÁBOR</a:t>
            </a:r>
            <a:endParaRPr lang="cs-CZ" dirty="0"/>
          </a:p>
        </p:txBody>
      </p:sp>
      <p:pic>
        <p:nvPicPr>
          <p:cNvPr id="6" name="Obrázek 5">
            <a:extLst>
              <a:ext uri="{FF2B5EF4-FFF2-40B4-BE49-F238E27FC236}">
                <a16:creationId xmlns:a16="http://schemas.microsoft.com/office/drawing/2014/main" id="{C0FBD011-FFB3-4D5D-AB46-CABE6543B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498" y="1161707"/>
            <a:ext cx="8247529" cy="5696293"/>
          </a:xfrm>
          <a:prstGeom prst="rect">
            <a:avLst/>
          </a:prstGeom>
        </p:spPr>
      </p:pic>
    </p:spTree>
    <p:extLst>
      <p:ext uri="{BB962C8B-B14F-4D97-AF65-F5344CB8AC3E}">
        <p14:creationId xmlns:p14="http://schemas.microsoft.com/office/powerpoint/2010/main" val="3759012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1E68D69-1CA9-4F4E-ACBD-04C2E712CC41}"/>
              </a:ext>
            </a:extLst>
          </p:cNvPr>
          <p:cNvSpPr txBox="1"/>
          <p:nvPr/>
        </p:nvSpPr>
        <p:spPr>
          <a:xfrm>
            <a:off x="896471" y="1030941"/>
            <a:ext cx="8247529" cy="369332"/>
          </a:xfrm>
          <a:prstGeom prst="rect">
            <a:avLst/>
          </a:prstGeom>
          <a:noFill/>
        </p:spPr>
        <p:txBody>
          <a:bodyPr wrap="square" rtlCol="0">
            <a:spAutoFit/>
          </a:bodyPr>
          <a:lstStyle/>
          <a:p>
            <a:endParaRPr lang="cs-CZ" dirty="0"/>
          </a:p>
        </p:txBody>
      </p:sp>
      <p:pic>
        <p:nvPicPr>
          <p:cNvPr id="8" name="Obrázek 7">
            <a:extLst>
              <a:ext uri="{FF2B5EF4-FFF2-40B4-BE49-F238E27FC236}">
                <a16:creationId xmlns:a16="http://schemas.microsoft.com/office/drawing/2014/main" id="{81ECC92F-F048-471C-A8EC-3C0A50474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858" y="1294333"/>
            <a:ext cx="8341329" cy="5563667"/>
          </a:xfrm>
          <a:prstGeom prst="rect">
            <a:avLst/>
          </a:prstGeom>
        </p:spPr>
      </p:pic>
      <p:sp>
        <p:nvSpPr>
          <p:cNvPr id="5" name="TextovéPole 4">
            <a:extLst>
              <a:ext uri="{FF2B5EF4-FFF2-40B4-BE49-F238E27FC236}">
                <a16:creationId xmlns:a16="http://schemas.microsoft.com/office/drawing/2014/main" id="{48A8AC4C-4289-4268-8832-30A16BA395A7}"/>
              </a:ext>
            </a:extLst>
          </p:cNvPr>
          <p:cNvSpPr txBox="1"/>
          <p:nvPr/>
        </p:nvSpPr>
        <p:spPr>
          <a:xfrm>
            <a:off x="1390368" y="603882"/>
            <a:ext cx="9779655" cy="707886"/>
          </a:xfrm>
          <a:prstGeom prst="rect">
            <a:avLst/>
          </a:prstGeom>
          <a:noFill/>
        </p:spPr>
        <p:txBody>
          <a:bodyPr wrap="square" rtlCol="0">
            <a:spAutoFit/>
          </a:bodyPr>
          <a:lstStyle/>
          <a:p>
            <a:r>
              <a:rPr lang="cs-CZ" sz="4000" b="1" dirty="0">
                <a:solidFill>
                  <a:srgbClr val="FF0000"/>
                </a:solidFill>
              </a:rPr>
              <a:t>ASSIGNMENT 1 – STRUCTURAL PLAN TÁBOR</a:t>
            </a:r>
            <a:endParaRPr lang="cs-CZ" dirty="0"/>
          </a:p>
        </p:txBody>
      </p:sp>
    </p:spTree>
    <p:extLst>
      <p:ext uri="{BB962C8B-B14F-4D97-AF65-F5344CB8AC3E}">
        <p14:creationId xmlns:p14="http://schemas.microsoft.com/office/powerpoint/2010/main" val="3176225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1E68D69-1CA9-4F4E-ACBD-04C2E712CC41}"/>
              </a:ext>
            </a:extLst>
          </p:cNvPr>
          <p:cNvSpPr txBox="1"/>
          <p:nvPr/>
        </p:nvSpPr>
        <p:spPr>
          <a:xfrm>
            <a:off x="896471" y="1030941"/>
            <a:ext cx="8247529" cy="369332"/>
          </a:xfrm>
          <a:prstGeom prst="rect">
            <a:avLst/>
          </a:prstGeom>
          <a:noFill/>
        </p:spPr>
        <p:txBody>
          <a:bodyPr wrap="square" rtlCol="0">
            <a:spAutoFit/>
          </a:bodyPr>
          <a:lstStyle/>
          <a:p>
            <a:endParaRPr lang="cs-CZ" dirty="0"/>
          </a:p>
        </p:txBody>
      </p:sp>
      <p:pic>
        <p:nvPicPr>
          <p:cNvPr id="5" name="Obrázek 4">
            <a:extLst>
              <a:ext uri="{FF2B5EF4-FFF2-40B4-BE49-F238E27FC236}">
                <a16:creationId xmlns:a16="http://schemas.microsoft.com/office/drawing/2014/main" id="{26C2C182-C356-4534-9A84-497240D8296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1400273"/>
            <a:ext cx="12192000" cy="5424634"/>
          </a:xfrm>
          <a:prstGeom prst="rect">
            <a:avLst/>
          </a:prstGeom>
        </p:spPr>
      </p:pic>
      <p:sp>
        <p:nvSpPr>
          <p:cNvPr id="6" name="TextovéPole 5">
            <a:extLst>
              <a:ext uri="{FF2B5EF4-FFF2-40B4-BE49-F238E27FC236}">
                <a16:creationId xmlns:a16="http://schemas.microsoft.com/office/drawing/2014/main" id="{784BB48F-D460-48DF-952B-3888A4EB2550}"/>
              </a:ext>
            </a:extLst>
          </p:cNvPr>
          <p:cNvSpPr txBox="1"/>
          <p:nvPr/>
        </p:nvSpPr>
        <p:spPr>
          <a:xfrm>
            <a:off x="1390368" y="603882"/>
            <a:ext cx="9779655" cy="707886"/>
          </a:xfrm>
          <a:prstGeom prst="rect">
            <a:avLst/>
          </a:prstGeom>
          <a:noFill/>
        </p:spPr>
        <p:txBody>
          <a:bodyPr wrap="square" rtlCol="0">
            <a:spAutoFit/>
          </a:bodyPr>
          <a:lstStyle/>
          <a:p>
            <a:r>
              <a:rPr lang="cs-CZ" sz="4000" b="1" dirty="0">
                <a:solidFill>
                  <a:srgbClr val="FF0000"/>
                </a:solidFill>
              </a:rPr>
              <a:t>ASSIGNMENT 1 – STRUCTURAL PLAN TÁBOR</a:t>
            </a:r>
            <a:endParaRPr lang="cs-CZ" dirty="0"/>
          </a:p>
        </p:txBody>
      </p:sp>
    </p:spTree>
    <p:extLst>
      <p:ext uri="{BB962C8B-B14F-4D97-AF65-F5344CB8AC3E}">
        <p14:creationId xmlns:p14="http://schemas.microsoft.com/office/powerpoint/2010/main" val="2643166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1E68D69-1CA9-4F4E-ACBD-04C2E712CC41}"/>
              </a:ext>
            </a:extLst>
          </p:cNvPr>
          <p:cNvSpPr txBox="1"/>
          <p:nvPr/>
        </p:nvSpPr>
        <p:spPr>
          <a:xfrm>
            <a:off x="896471" y="1030941"/>
            <a:ext cx="8247529" cy="369332"/>
          </a:xfrm>
          <a:prstGeom prst="rect">
            <a:avLst/>
          </a:prstGeom>
          <a:noFill/>
        </p:spPr>
        <p:txBody>
          <a:bodyPr wrap="square" rtlCol="0">
            <a:spAutoFit/>
          </a:bodyPr>
          <a:lstStyle/>
          <a:p>
            <a:endParaRPr lang="cs-CZ" dirty="0"/>
          </a:p>
        </p:txBody>
      </p:sp>
      <p:sp>
        <p:nvSpPr>
          <p:cNvPr id="3" name="Obdélník 2">
            <a:extLst>
              <a:ext uri="{FF2B5EF4-FFF2-40B4-BE49-F238E27FC236}">
                <a16:creationId xmlns:a16="http://schemas.microsoft.com/office/drawing/2014/main" id="{69F18EED-C544-4020-83F3-7A6EB7203ADA}"/>
              </a:ext>
            </a:extLst>
          </p:cNvPr>
          <p:cNvSpPr/>
          <p:nvPr/>
        </p:nvSpPr>
        <p:spPr>
          <a:xfrm>
            <a:off x="1390368" y="1738827"/>
            <a:ext cx="6096000" cy="3970318"/>
          </a:xfrm>
          <a:prstGeom prst="rect">
            <a:avLst/>
          </a:prstGeom>
        </p:spPr>
        <p:txBody>
          <a:bodyPr>
            <a:spAutoFit/>
          </a:bodyPr>
          <a:lstStyle/>
          <a:p>
            <a:pPr marL="742950" indent="-742950">
              <a:buFont typeface="+mj-lt"/>
              <a:buAutoNum type="arabicPeriod"/>
            </a:pPr>
            <a:r>
              <a:rPr lang="cs-CZ" sz="3600" dirty="0"/>
              <a:t>Settlement </a:t>
            </a:r>
            <a:r>
              <a:rPr lang="cs-CZ" sz="3600" dirty="0" err="1"/>
              <a:t>structure</a:t>
            </a:r>
            <a:endParaRPr lang="cs-CZ" sz="3600" dirty="0"/>
          </a:p>
          <a:p>
            <a:pPr marL="742950" indent="-742950">
              <a:buFont typeface="+mj-lt"/>
              <a:buAutoNum type="arabicPeriod"/>
            </a:pPr>
            <a:r>
              <a:rPr lang="cs-CZ" sz="3600" dirty="0" err="1"/>
              <a:t>Economic</a:t>
            </a:r>
            <a:r>
              <a:rPr lang="cs-CZ" sz="3600" dirty="0"/>
              <a:t> </a:t>
            </a:r>
            <a:r>
              <a:rPr lang="cs-CZ" sz="3600" dirty="0" err="1"/>
              <a:t>structure</a:t>
            </a:r>
            <a:endParaRPr lang="cs-CZ" sz="3600" dirty="0"/>
          </a:p>
          <a:p>
            <a:pPr marL="742950" indent="-742950">
              <a:buFont typeface="+mj-lt"/>
              <a:buAutoNum type="arabicPeriod"/>
            </a:pPr>
            <a:r>
              <a:rPr lang="cs-CZ" sz="3600" dirty="0" err="1"/>
              <a:t>Traffic</a:t>
            </a:r>
            <a:r>
              <a:rPr lang="cs-CZ" sz="3600" dirty="0"/>
              <a:t> </a:t>
            </a:r>
            <a:r>
              <a:rPr lang="cs-CZ" sz="3600" dirty="0" err="1"/>
              <a:t>structure</a:t>
            </a:r>
            <a:endParaRPr lang="cs-CZ" sz="3600" dirty="0"/>
          </a:p>
          <a:p>
            <a:pPr marL="742950" indent="-742950">
              <a:buFont typeface="+mj-lt"/>
              <a:buAutoNum type="arabicPeriod"/>
            </a:pPr>
            <a:r>
              <a:rPr lang="cs-CZ" sz="3600" dirty="0" err="1"/>
              <a:t>Agricultural</a:t>
            </a:r>
            <a:r>
              <a:rPr lang="cs-CZ" sz="3600" dirty="0"/>
              <a:t> </a:t>
            </a:r>
            <a:r>
              <a:rPr lang="cs-CZ" sz="3600" dirty="0" err="1"/>
              <a:t>structure</a:t>
            </a:r>
            <a:endParaRPr lang="cs-CZ" sz="3600" dirty="0"/>
          </a:p>
          <a:p>
            <a:pPr marL="742950" indent="-742950">
              <a:buFont typeface="+mj-lt"/>
              <a:buAutoNum type="arabicPeriod"/>
            </a:pPr>
            <a:r>
              <a:rPr lang="cs-CZ" sz="3600" dirty="0"/>
              <a:t>Blue-green </a:t>
            </a:r>
            <a:r>
              <a:rPr lang="cs-CZ" sz="3600" dirty="0" err="1"/>
              <a:t>structure</a:t>
            </a:r>
            <a:endParaRPr lang="cs-CZ" sz="3600" dirty="0"/>
          </a:p>
          <a:p>
            <a:pPr marL="742950" indent="-742950">
              <a:buFont typeface="+mj-lt"/>
              <a:buAutoNum type="arabicPeriod"/>
            </a:pPr>
            <a:r>
              <a:rPr lang="cs-CZ" sz="3600" dirty="0" err="1"/>
              <a:t>Landscape</a:t>
            </a:r>
            <a:r>
              <a:rPr lang="cs-CZ" sz="3600" dirty="0"/>
              <a:t> </a:t>
            </a:r>
            <a:r>
              <a:rPr lang="cs-CZ" sz="3600" dirty="0" err="1"/>
              <a:t>structure</a:t>
            </a:r>
            <a:endParaRPr lang="cs-CZ" sz="3600" dirty="0"/>
          </a:p>
          <a:p>
            <a:pPr marL="742950" indent="-742950">
              <a:buFont typeface="+mj-lt"/>
              <a:buAutoNum type="arabicPeriod"/>
            </a:pPr>
            <a:r>
              <a:rPr lang="cs-CZ" sz="3600" dirty="0" err="1"/>
              <a:t>Recreational</a:t>
            </a:r>
            <a:r>
              <a:rPr lang="cs-CZ" sz="3600" dirty="0"/>
              <a:t> </a:t>
            </a:r>
            <a:r>
              <a:rPr lang="cs-CZ" sz="3600" dirty="0" err="1"/>
              <a:t>structure</a:t>
            </a:r>
            <a:endParaRPr lang="cs-CZ" sz="3600" dirty="0"/>
          </a:p>
        </p:txBody>
      </p:sp>
      <p:sp>
        <p:nvSpPr>
          <p:cNvPr id="5" name="TextovéPole 4">
            <a:extLst>
              <a:ext uri="{FF2B5EF4-FFF2-40B4-BE49-F238E27FC236}">
                <a16:creationId xmlns:a16="http://schemas.microsoft.com/office/drawing/2014/main" id="{796A9451-55BF-44B7-9C4F-E564155E9B61}"/>
              </a:ext>
            </a:extLst>
          </p:cNvPr>
          <p:cNvSpPr txBox="1"/>
          <p:nvPr/>
        </p:nvSpPr>
        <p:spPr>
          <a:xfrm>
            <a:off x="1390368" y="603882"/>
            <a:ext cx="9779655" cy="707886"/>
          </a:xfrm>
          <a:prstGeom prst="rect">
            <a:avLst/>
          </a:prstGeom>
          <a:noFill/>
        </p:spPr>
        <p:txBody>
          <a:bodyPr wrap="square" rtlCol="0">
            <a:spAutoFit/>
          </a:bodyPr>
          <a:lstStyle/>
          <a:p>
            <a:r>
              <a:rPr lang="cs-CZ" sz="4000" b="1" dirty="0">
                <a:solidFill>
                  <a:srgbClr val="FF0000"/>
                </a:solidFill>
              </a:rPr>
              <a:t>ASSIGNMENT 1 – STRUCTURAL PLAN TÁBOR</a:t>
            </a:r>
            <a:endParaRPr lang="cs-CZ" dirty="0"/>
          </a:p>
        </p:txBody>
      </p:sp>
    </p:spTree>
    <p:extLst>
      <p:ext uri="{BB962C8B-B14F-4D97-AF65-F5344CB8AC3E}">
        <p14:creationId xmlns:p14="http://schemas.microsoft.com/office/powerpoint/2010/main" val="233333219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TotalTime>
  <Words>479</Words>
  <Application>Microsoft Office PowerPoint</Application>
  <PresentationFormat>Širokoúhlá obrazovka</PresentationFormat>
  <Paragraphs>51</Paragraphs>
  <Slides>21</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21</vt:i4>
      </vt:variant>
    </vt:vector>
  </HeadingPairs>
  <TitlesOfParts>
    <vt:vector size="26" baseType="lpstr">
      <vt:lpstr>Arial</vt:lpstr>
      <vt:lpstr>Calibri</vt:lpstr>
      <vt:lpstr>Calibri Light</vt:lpstr>
      <vt:lpstr>Times New Roman</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klokojir</dc:creator>
  <cp:lastModifiedBy>Klokocka, Jiri</cp:lastModifiedBy>
  <cp:revision>92</cp:revision>
  <dcterms:created xsi:type="dcterms:W3CDTF">2021-02-06T18:48:59Z</dcterms:created>
  <dcterms:modified xsi:type="dcterms:W3CDTF">2023-09-17T07:21:34Z</dcterms:modified>
</cp:coreProperties>
</file>